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60" r:id="rId2"/>
  </p:sldMasterIdLst>
  <p:notesMasterIdLst>
    <p:notesMasterId r:id="rId56"/>
  </p:notesMasterIdLst>
  <p:sldIdLst>
    <p:sldId id="256" r:id="rId3"/>
    <p:sldId id="1962" r:id="rId4"/>
    <p:sldId id="1859" r:id="rId5"/>
    <p:sldId id="361" r:id="rId6"/>
    <p:sldId id="1963" r:id="rId7"/>
    <p:sldId id="290" r:id="rId8"/>
    <p:sldId id="261" r:id="rId9"/>
    <p:sldId id="340" r:id="rId10"/>
    <p:sldId id="376" r:id="rId11"/>
    <p:sldId id="377" r:id="rId12"/>
    <p:sldId id="374" r:id="rId13"/>
    <p:sldId id="375" r:id="rId14"/>
    <p:sldId id="379" r:id="rId15"/>
    <p:sldId id="269" r:id="rId16"/>
    <p:sldId id="350" r:id="rId17"/>
    <p:sldId id="380" r:id="rId18"/>
    <p:sldId id="271" r:id="rId19"/>
    <p:sldId id="343" r:id="rId20"/>
    <p:sldId id="342" r:id="rId21"/>
    <p:sldId id="344" r:id="rId22"/>
    <p:sldId id="381" r:id="rId23"/>
    <p:sldId id="382" r:id="rId24"/>
    <p:sldId id="273" r:id="rId25"/>
    <p:sldId id="355" r:id="rId26"/>
    <p:sldId id="262" r:id="rId27"/>
    <p:sldId id="359" r:id="rId28"/>
    <p:sldId id="365" r:id="rId29"/>
    <p:sldId id="367" r:id="rId30"/>
    <p:sldId id="364" r:id="rId31"/>
    <p:sldId id="372" r:id="rId32"/>
    <p:sldId id="373" r:id="rId33"/>
    <p:sldId id="368" r:id="rId34"/>
    <p:sldId id="370" r:id="rId35"/>
    <p:sldId id="369" r:id="rId36"/>
    <p:sldId id="352" r:id="rId37"/>
    <p:sldId id="360" r:id="rId38"/>
    <p:sldId id="353" r:id="rId39"/>
    <p:sldId id="357" r:id="rId40"/>
    <p:sldId id="274" r:id="rId41"/>
    <p:sldId id="356" r:id="rId42"/>
    <p:sldId id="362" r:id="rId43"/>
    <p:sldId id="1967" r:id="rId44"/>
    <p:sldId id="358" r:id="rId45"/>
    <p:sldId id="363" r:id="rId46"/>
    <p:sldId id="291" r:id="rId47"/>
    <p:sldId id="329" r:id="rId48"/>
    <p:sldId id="341" r:id="rId49"/>
    <p:sldId id="299" r:id="rId50"/>
    <p:sldId id="301" r:id="rId51"/>
    <p:sldId id="333" r:id="rId52"/>
    <p:sldId id="302" r:id="rId53"/>
    <p:sldId id="303" r:id="rId54"/>
    <p:sldId id="304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6BEF273-DFD0-488D-9C11-FC59DE9565A8}" v="64" dt="2019-06-14T00:57:32.0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4660"/>
  </p:normalViewPr>
  <p:slideViewPr>
    <p:cSldViewPr snapToGrid="0">
      <p:cViewPr>
        <p:scale>
          <a:sx n="80" d="100"/>
          <a:sy n="80" d="100"/>
        </p:scale>
        <p:origin x="24" y="3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microsoft.com/office/2015/10/relationships/revisionInfo" Target="revisionInfo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presProps" Target="pres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4D983A-E425-4A34-BCDB-40ADE3B9F73D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A996F-349C-4603-9413-4ADFCDC4C6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787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howardhinnant.github.io/dining_philosophers.html#Explanation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35 minutes, code in 28 font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A996F-349C-4603-9413-4ADFCDC4C6C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9600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850">
                <a:latin typeface="Calibri"/>
                <a:cs typeface="Calibri"/>
              </a:rPr>
              <a:t>Sy: The booth is outside of Aurora D</a:t>
            </a:r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CE63F-9E7F-4C04-9D0D-FCA25A8E9E86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9/16/2019 10:49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895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http://howardhinnant.github.io/dining_philosophers.html#Explanation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A996F-349C-4603-9413-4ADFCDC4C6C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810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A996F-349C-4603-9413-4ADFCDC4C6C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042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Relationship Id="rId6" Type="http://schemas.openxmlformats.org/officeDocument/2006/relationships/hyperlink" Target="https://cppcon.qbstores.com/" TargetMode="Externa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4259F-E2EC-451E-90A1-7C67739E00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7E531C-2FB2-4B57-A4EA-AA22E1EC8E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00CC86-B40B-4373-95AF-0A263DE23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CD6CF-7B63-4AE8-B33C-3943C8312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95F6CF-85C6-464C-9CF8-F07E0F414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607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D54F3-189D-40C1-A4AD-E8A85E80F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798603-5EDC-41EE-AFB0-948C74AD7D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032DC-0D2F-4022-99DF-80176BAD7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5F9CB-5320-41F3-80DE-2CFF78E36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0A0670-8DC2-4185-95E8-DBA59E2FF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888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166B9A-79A8-4590-8FEC-8033C4AEDF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34292F-40C4-4B3C-BC4D-1BE4115117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C5137-B56D-4D43-AB55-ED05F2262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72169-F5FB-4217-8245-41818BFD6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5D716-A2BE-470F-8D62-5AB8CD6F1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372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65834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in 3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FA1FB81A-230B-4B5F-94D8-5F0D77A470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8A163C-6938-402F-928F-D9DB9DE804AF}"/>
              </a:ext>
            </a:extLst>
          </p:cNvPr>
          <p:cNvSpPr txBox="1"/>
          <p:nvPr userDrawn="1"/>
        </p:nvSpPr>
        <p:spPr>
          <a:xfrm>
            <a:off x="861037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57B752-6712-424F-9CFE-039F113F70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2500" t="73146" r="27485"/>
          <a:stretch/>
        </p:blipFill>
        <p:spPr>
          <a:xfrm>
            <a:off x="7131050" y="-63500"/>
            <a:ext cx="5060950" cy="1545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53F554-8FB8-44E8-B567-F6A15DF461E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013201" y="1238904"/>
            <a:ext cx="8432727" cy="5754767"/>
          </a:xfrm>
          <a:prstGeom prst="rect">
            <a:avLst/>
          </a:prstGeom>
        </p:spPr>
      </p:pic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0C218872-A930-4FEE-8709-AD572F1E06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5300">
                        <a14:foregroundMark x1="80950" y1="42500" x2="80500" y2="47900"/>
                        <a14:foregroundMark x1="86250" y1="44400" x2="85750" y2="49600"/>
                        <a14:foregroundMark x1="88000" y1="42300" x2="88000" y2="44800"/>
                        <a14:foregroundMark x1="84900" y1="46000" x2="84900" y2="46000"/>
                        <a14:foregroundMark x1="88150" y1="54400" x2="88150" y2="54400"/>
                        <a14:foregroundMark x1="94600" y1="43100" x2="95300" y2="48300"/>
                        <a14:backgroundMark x1="53650" y1="44200" x2="52700" y2="49000"/>
                        <a14:backgroundMark x1="46550" y1="40400" x2="43250" y2="39200"/>
                        <a14:backgroundMark x1="66150" y1="42500" x2="66150" y2="46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78646" t="28125" r="1667" b="29375"/>
          <a:stretch/>
        </p:blipFill>
        <p:spPr>
          <a:xfrm>
            <a:off x="584200" y="6106490"/>
            <a:ext cx="224954" cy="24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0136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3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FA1FB81A-230B-4B5F-94D8-5F0D77A470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9F6D72-A1FE-46E7-93FD-58185AF55F2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80635" y="1043610"/>
            <a:ext cx="8496512" cy="5814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694C529-745E-4B24-9F03-CF2DC7B48E9D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</p:spTree>
    <p:extLst>
      <p:ext uri="{BB962C8B-B14F-4D97-AF65-F5344CB8AC3E}">
        <p14:creationId xmlns:p14="http://schemas.microsoft.com/office/powerpoint/2010/main" val="36449434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quar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4" name="Picture 3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9FBFC78E-B822-4815-BCC6-5ED8DB4F05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7265" r="15957"/>
          <a:stretch/>
        </p:blipFill>
        <p:spPr>
          <a:xfrm>
            <a:off x="5326063" y="0"/>
            <a:ext cx="686593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C582E6-7B3B-4A9A-8B8E-69F14676ECA2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</p:spTree>
    <p:extLst>
      <p:ext uri="{BB962C8B-B14F-4D97-AF65-F5344CB8AC3E}">
        <p14:creationId xmlns:p14="http://schemas.microsoft.com/office/powerpoint/2010/main" val="34326971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quar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6" name="Picture 5" descr="A person standing in front of a television&#10;&#10;Description automatically generated">
            <a:extLst>
              <a:ext uri="{FF2B5EF4-FFF2-40B4-BE49-F238E27FC236}">
                <a16:creationId xmlns:a16="http://schemas.microsoft.com/office/drawing/2014/main" id="{B0888E68-482F-4D77-A665-3E01FCCE86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113" r="18110"/>
          <a:stretch/>
        </p:blipFill>
        <p:spPr>
          <a:xfrm>
            <a:off x="5326063" y="1"/>
            <a:ext cx="6865938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E75DD16-3F07-497C-BBBD-EA460C320CE1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</p:spTree>
    <p:extLst>
      <p:ext uri="{BB962C8B-B14F-4D97-AF65-F5344CB8AC3E}">
        <p14:creationId xmlns:p14="http://schemas.microsoft.com/office/powerpoint/2010/main" val="13979003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9" name="Picture 8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F2BF6DEB-38CB-4EA5-BE69-0D56C17CDC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7265" r="15957"/>
          <a:stretch/>
        </p:blipFill>
        <p:spPr>
          <a:xfrm>
            <a:off x="5326063" y="0"/>
            <a:ext cx="686593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39B642-A01F-4E74-A152-9627779FF545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</p:spTree>
    <p:extLst>
      <p:ext uri="{BB962C8B-B14F-4D97-AF65-F5344CB8AC3E}">
        <p14:creationId xmlns:p14="http://schemas.microsoft.com/office/powerpoint/2010/main" val="20377121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8" name="Picture 7" descr="A person standing in front of a television&#10;&#10;Description automatically generated">
            <a:extLst>
              <a:ext uri="{FF2B5EF4-FFF2-40B4-BE49-F238E27FC236}">
                <a16:creationId xmlns:a16="http://schemas.microsoft.com/office/drawing/2014/main" id="{DFE27BE0-7945-403A-8126-82BC9F4341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113" r="18110"/>
          <a:stretch/>
        </p:blipFill>
        <p:spPr>
          <a:xfrm>
            <a:off x="5326063" y="1"/>
            <a:ext cx="686593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3EE3F4-CDD5-4D6F-A288-277C900B3C0F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</p:spTree>
    <p:extLst>
      <p:ext uri="{BB962C8B-B14F-4D97-AF65-F5344CB8AC3E}">
        <p14:creationId xmlns:p14="http://schemas.microsoft.com/office/powerpoint/2010/main" val="325675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66AA254B-377B-433F-8002-0E2FE6473AC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AAC1CF-1557-4BC0-9B01-188F44C765B6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</p:spTree>
    <p:extLst>
      <p:ext uri="{BB962C8B-B14F-4D97-AF65-F5344CB8AC3E}">
        <p14:creationId xmlns:p14="http://schemas.microsoft.com/office/powerpoint/2010/main" val="202815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211FA-E737-4402-B536-ACB576B6D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D3D84-7692-4FB4-A98C-619B26F994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6C575C-EBD0-4B35-9872-606FFE429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308B4-53AC-4BC2-AA7D-7E08C9F87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E0323-882C-4356-9089-4827292E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2790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6CAE47EF-E2BB-4144-A019-3C805D27E3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442999-E509-4B76-A98B-D7D7AB9716D6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</p:spTree>
    <p:extLst>
      <p:ext uri="{BB962C8B-B14F-4D97-AF65-F5344CB8AC3E}">
        <p14:creationId xmlns:p14="http://schemas.microsoft.com/office/powerpoint/2010/main" val="182674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54868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034865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261218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93000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394366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1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9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799486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8">
          <p15:clr>
            <a:srgbClr val="A4A3A4"/>
          </p15:clr>
        </p15:guide>
        <p15:guide id="7" pos="962">
          <p15:clr>
            <a:srgbClr val="A4A3A4"/>
          </p15:clr>
        </p15:guide>
        <p15:guide id="8" pos="1374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49">
          <p15:clr>
            <a:srgbClr val="A4A3A4"/>
          </p15:clr>
        </p15:guide>
        <p15:guide id="12" pos="2560">
          <p15:clr>
            <a:srgbClr val="A4A3A4"/>
          </p15:clr>
        </p15:guide>
        <p15:guide id="13" pos="2745">
          <p15:clr>
            <a:srgbClr val="A4A3A4"/>
          </p15:clr>
        </p15:guide>
        <p15:guide id="14" pos="3156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27">
          <p15:clr>
            <a:srgbClr val="A4A3A4"/>
          </p15:clr>
        </p15:guide>
        <p15:guide id="20" pos="4938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3">
          <p15:clr>
            <a:srgbClr val="A4A3A4"/>
          </p15:clr>
        </p15:guide>
        <p15:guide id="24" pos="6122">
          <p15:clr>
            <a:srgbClr val="A4A3A4"/>
          </p15:clr>
        </p15:guide>
        <p15:guide id="25" pos="6309">
          <p15:clr>
            <a:srgbClr val="A4A3A4"/>
          </p15:clr>
        </p15:guide>
        <p15:guide id="26" pos="6718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4">
          <p15:clr>
            <a:srgbClr val="5ACBF0"/>
          </p15:clr>
        </p15:guide>
        <p15:guide id="29" orient="horz" pos="1270">
          <p15:clr>
            <a:srgbClr val="5ACBF0"/>
          </p15:clr>
        </p15:guide>
        <p15:guide id="30" orient="horz" pos="289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26258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8024612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5136758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AAD72-4027-44EC-8EF6-1E4328EB7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A73A93-B9E5-43CD-BFFD-900BE98311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7A65F-7BE8-492F-8D08-A93ACE8C0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6E926-68A4-4B07-932E-C55AC5E5B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743ED-D08F-4CED-9A4F-601661408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69088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107104207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F89ACE7-174D-4E2F-BA6A-E787A6F837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9505" y="1694296"/>
            <a:ext cx="4979882" cy="51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895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8876F-9680-4EC8-AE1D-A0C1CC3107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36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0078E1-1103-4399-AF18-E5EF37112E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593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0" name="Picture 9" descr="A picture containing object&#10;&#10;Description automatically generated">
            <a:extLst>
              <a:ext uri="{FF2B5EF4-FFF2-40B4-BE49-F238E27FC236}">
                <a16:creationId xmlns:a16="http://schemas.microsoft.com/office/drawing/2014/main" id="{054559F9-ECEE-4336-9665-21F6CDFCF6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9505" y="1694296"/>
            <a:ext cx="4979883" cy="51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6572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B5F3D8-577A-43D7-9775-EFE0C4106D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9607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E44B03-54ED-403A-8E9D-A10EB02349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8264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678662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3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9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15777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3">
          <p15:clr>
            <a:srgbClr val="5ACBF0"/>
          </p15:clr>
        </p15:guide>
        <p15:guide id="3" orient="horz" pos="289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8691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162AF-05F3-4793-B814-88B771CEA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B5817-9E6F-42D1-BCF9-2A49BDF63F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33DE89-B755-46BC-A979-FF9B085D28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91782A-21E5-46E8-918C-5573DD487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34B42F-1322-4175-B50B-6B4CD4750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D9BA7E-E6C4-430B-9110-D39986C81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2441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6EB48F5B-FA46-418B-8BEE-9F0C23C84A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151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7726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422461283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6116A-1BA9-4D0C-9A21-09549A076D61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49E29-29D7-42F2-AAFD-B4B40E7F3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2378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creenshot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D883269-C75C-4B87-8CD9-BE4E94E2B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C923CE-7CB3-4CF0-AAA2-722B1683A1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15300" y="2017713"/>
            <a:ext cx="3494088" cy="4251325"/>
          </a:xfrm>
        </p:spPr>
        <p:txBody>
          <a:bodyPr/>
          <a:lstStyle>
            <a:lvl1pPr marL="0" indent="0">
              <a:buFontTx/>
              <a:buNone/>
              <a:defRPr sz="2000"/>
            </a:lvl1pPr>
          </a:lstStyle>
          <a:p>
            <a:pPr lvl="0"/>
            <a:r>
              <a:rPr lang="en-US"/>
              <a:t>Add a caption</a:t>
            </a:r>
          </a:p>
        </p:txBody>
      </p:sp>
      <p:sp>
        <p:nvSpPr>
          <p:cNvPr id="3" name="Picture Placeholder 2" descr="This screenshot is a 'placeholder' only. Drag or drop your screen shot here, or click and tap the center to insert a photo.">
            <a:extLst>
              <a:ext uri="{FF2B5EF4-FFF2-40B4-BE49-F238E27FC236}">
                <a16:creationId xmlns:a16="http://schemas.microsoft.com/office/drawing/2014/main" id="{32952E5A-3BE5-4580-872E-DC3A31E8D44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82612" y="1436688"/>
            <a:ext cx="7253288" cy="4832350"/>
          </a:xfrm>
          <a:blipFill>
            <a:blip r:embed="rId2"/>
            <a:stretch>
              <a:fillRect/>
            </a:stretch>
          </a:blipFill>
        </p:spPr>
        <p:txBody>
          <a:bodyPr bIns="1005840" anchor="ctr">
            <a:noAutofit/>
          </a:bodyPr>
          <a:lstStyle>
            <a:lvl1pPr marL="0" indent="0" algn="ctr">
              <a:buNone/>
              <a:defRPr sz="1000" b="1">
                <a:solidFill>
                  <a:srgbClr val="000000"/>
                </a:solidFill>
              </a:defRPr>
            </a:lvl1pPr>
          </a:lstStyle>
          <a:p>
            <a:r>
              <a:rPr lang="en-US"/>
              <a:t>Drag &amp; drop a screenshot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 </a:t>
            </a:r>
          </a:p>
        </p:txBody>
      </p:sp>
    </p:spTree>
    <p:extLst>
      <p:ext uri="{BB962C8B-B14F-4D97-AF65-F5344CB8AC3E}">
        <p14:creationId xmlns:p14="http://schemas.microsoft.com/office/powerpoint/2010/main" val="118896302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0" pos="4937">
          <p15:clr>
            <a:srgbClr val="5ACBF0"/>
          </p15:clr>
        </p15:guide>
        <p15:guide id="21" pos="5112">
          <p15:clr>
            <a:srgbClr val="5ACBF0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4C10A-C7FA-475D-BE5F-8880EF953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524C98-ED89-4CDF-BC0F-89C794DB0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73FD5E-DDE1-4960-8338-8D87FCE116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CFEF19-A685-4BE0-B102-2AEEC8071E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6CB116-D98B-48DB-A680-7DAAFD7032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279309-4C2C-4388-B8A7-7C40CCA94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FA3D49-89E5-42B1-A997-8A2491015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B1FC5E-22A2-4510-ACF1-6BDE3906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997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23ECE-C67B-4D4D-A535-B6AF2AB9B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B4F3B5-B31D-45F3-A7C9-24176DE53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107286-7E06-4880-BF93-6EFAE10BE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956306-0EAD-4232-AC41-84D36C324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510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AD70FD-5975-4C0A-BC61-1A4A7A4A5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BC1A90-297D-457D-BF73-D9D5782C1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726AB0-16C2-4D3C-9B49-64042D000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235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0212F-61C1-4B96-8C5C-7CC1F1E85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49E67-45B6-487E-AEB6-DB64F3142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B92396-7910-4E56-B3A5-0DC0CC20AA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FE9409-2091-488F-AD8C-7C0FB0F2C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FD5908-E99E-4625-8730-4B2AA8566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D66A01-3004-45D5-B4F8-894932486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859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FAA4F-D1DE-424A-B25B-22DEBC4A1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651135-132A-4733-B4F5-6BE5E749C8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7A9933-333E-4DA3-96C9-9376E9FB7C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DC6C0B-3943-4ECB-B839-14A3358D7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F32EB8-CD33-4D93-AEDD-5A97F54BA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77DF85-47A9-43F8-BE01-2F0E5A872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330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26" Type="http://schemas.openxmlformats.org/officeDocument/2006/relationships/slideLayout" Target="../slideLayouts/slideLayout38.xml"/><Relationship Id="rId3" Type="http://schemas.openxmlformats.org/officeDocument/2006/relationships/slideLayout" Target="../slideLayouts/slideLayout15.xml"/><Relationship Id="rId21" Type="http://schemas.openxmlformats.org/officeDocument/2006/relationships/slideLayout" Target="../slideLayouts/slideLayout33.xml"/><Relationship Id="rId34" Type="http://schemas.openxmlformats.org/officeDocument/2006/relationships/image" Target="../media/image1.emf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slideLayout" Target="../slideLayouts/slideLayout37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slideLayout" Target="../slideLayouts/slideLayout32.xml"/><Relationship Id="rId29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36.xml"/><Relationship Id="rId32" Type="http://schemas.openxmlformats.org/officeDocument/2006/relationships/slideLayout" Target="../slideLayouts/slideLayout44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31" Type="http://schemas.openxmlformats.org/officeDocument/2006/relationships/slideLayout" Target="../slideLayouts/slideLayout43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9.xml"/><Relationship Id="rId30" Type="http://schemas.openxmlformats.org/officeDocument/2006/relationships/slideLayout" Target="../slideLayouts/slideLayout42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CE3C09-89F8-4FE4-8766-64CBD20B4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7E729A-FF0B-426D-8BEA-05DB4919E0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D9730C-7CC8-4E17-8171-4C52968A34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D3BF37-8D16-4179-99C3-318EDB0DC7CB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0920D-0C0D-43E5-B5ED-BBD1D1F085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E66084-3A25-48AE-A58D-A26B4B742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709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9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3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38200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bion@Microsoft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twitter.com/MalwareMinigun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://howardhinnant.github.io/dining_philosophers.html#Explanation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nOpwhTbulmk" TargetMode="External"/><Relationship Id="rId2" Type="http://schemas.openxmlformats.org/officeDocument/2006/relationships/hyperlink" Target="https://devblogs.microsoft.com/cppblog/using-c17-parallel-algorithms-for-better-performance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microsoft.com/office/2007/relationships/hdphoto" Target="../media/hdphoto2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6.png"/><Relationship Id="rId5" Type="http://schemas.openxmlformats.org/officeDocument/2006/relationships/image" Target="../media/image11.png"/><Relationship Id="rId4" Type="http://schemas.openxmlformats.org/officeDocument/2006/relationships/image" Target="../media/image15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microsoft.com/office/2007/relationships/hdphoto" Target="../media/hdphoto3.wdp"/><Relationship Id="rId7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2.xml"/><Relationship Id="rId6" Type="http://schemas.microsoft.com/office/2007/relationships/hdphoto" Target="../media/hdphoto2.wdp"/><Relationship Id="rId5" Type="http://schemas.openxmlformats.org/officeDocument/2006/relationships/image" Target="../media/image16.png"/><Relationship Id="rId4" Type="http://schemas.openxmlformats.org/officeDocument/2006/relationships/hyperlink" Target="https://aka.ms/cppcon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hyperlink" Target="https://cppcon2019.sched.com/event/Sfnt/upgrade-from-permissive-c-to-modern-c-with-visual-studio-2019?iframe=yes&amp;w=100%25&amp;sidebar=no&amp;bg=no" TargetMode="External"/><Relationship Id="rId13" Type="http://schemas.openxmlformats.org/officeDocument/2006/relationships/hyperlink" Target="https://cppcon2019.sched.com/event/Sfs1/dont-package-your-libraries-write-packagable-libraries-part-2?iframe=yes&amp;w=100%25&amp;sidebar=no&amp;bg=no" TargetMode="External"/><Relationship Id="rId3" Type="http://schemas.openxmlformats.org/officeDocument/2006/relationships/hyperlink" Target="https://cppcon2019.sched.com/event/Sfcs/programming-with-c-modules-guide-for-the-working?iframe=yes&amp;w=100%25&amp;sidebar=no&amp;bg=no" TargetMode="External"/><Relationship Id="rId7" Type="http://schemas.openxmlformats.org/officeDocument/2006/relationships/hyperlink" Target="https://cppcon2019.sched.com/event/Sfpg/c-standard-library-little-things?iframe=yes&amp;w=100%25&amp;sidebar=no&amp;bg=no" TargetMode="External"/><Relationship Id="rId12" Type="http://schemas.openxmlformats.org/officeDocument/2006/relationships/hyperlink" Target="https://cppcon2019.sched.com/event/SfYc/killing-uninitialized-memory-prot?iframe=yes&amp;w=100%25&amp;sidebar=no&amp;bg=no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cppcon2019.sched.com/event/SfpX/abusing-compiler-tools?iframe=yes&amp;w=100%25&amp;sidebar=no&amp;bg=no" TargetMode="External"/><Relationship Id="rId11" Type="http://schemas.openxmlformats.org/officeDocument/2006/relationships/hyperlink" Target="https://cppcon2019.sched.com/event/Sfrc/lifetime-analysis-for-everyone?iframe=yes&amp;w=100%25&amp;sidebar=no&amp;bg=no" TargetMode="External"/><Relationship Id="rId5" Type="http://schemas.openxmlformats.org/officeDocument/2006/relationships/hyperlink" Target="https://cppcon2019.sched.com/event/SfnM/whats-new-in-visual-studio-code-for-c-development-remote-development-intellisense-builddebug-vcpkg-and-more?iframe=yes&amp;w=100%25&amp;sidebar=no&amp;bg=no" TargetMode="External"/><Relationship Id="rId15" Type="http://schemas.openxmlformats.org/officeDocument/2006/relationships/hyperlink" Target="https://cppcon2019.sched.com/event/SiVW/de-fragmenting-c-making-exceptions-and-rtti-more-affordable-and-usable-simplifying-c-6-of-n?iframe=yes&amp;w=100%25&amp;sidebar=no&amp;bg=no" TargetMode="External"/><Relationship Id="rId10" Type="http://schemas.openxmlformats.org/officeDocument/2006/relationships/hyperlink" Target="https://cppcon2019.sched.com/event/SfrT/c-sanitizers-and-fuzzing-for-the-windows-platform-using-new-compilers-visual-studio-and-azure?iframe=yes&amp;w=100%25&amp;sidebar=no&amp;bg=no" TargetMode="External"/><Relationship Id="rId4" Type="http://schemas.openxmlformats.org/officeDocument/2006/relationships/hyperlink" Target="https://sched.co/SfdJ" TargetMode="External"/><Relationship Id="rId9" Type="http://schemas.openxmlformats.org/officeDocument/2006/relationships/hyperlink" Target="https://cppcon2019.sched.com/event/Sfpd/how-to-herd-1000-libraries?iframe=yes&amp;w=100%25&amp;sidebar=no&amp;bg=no" TargetMode="External"/><Relationship Id="rId14" Type="http://schemas.openxmlformats.org/officeDocument/2006/relationships/hyperlink" Target="https://cppcon2019.sched.com/event/Sft8/floating-point-charconv-making-your-code-10x-faster-with-c17s-final-boss?iframe=yes&amp;w=100%25&amp;sidebar=no&amp;bg=no" TargetMode="Externa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illyONeal/14_cpp_features_in_40_minutes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compiler_support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Template:Nutshell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eel.is/c++draft/support.limits.general" TargetMode="External"/><Relationship Id="rId2" Type="http://schemas.openxmlformats.org/officeDocument/2006/relationships/hyperlink" Target="http://eel.is/c++draft/cpp.predefine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el.is/c++draft/cpp.cond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6090E-7A75-4FBF-867C-56FF217271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C++ Standard Library</a:t>
            </a:r>
            <a:br>
              <a:rPr lang="en-US" dirty="0"/>
            </a:br>
            <a:r>
              <a:rPr lang="en-US" dirty="0"/>
              <a:t>‘Little Things’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506B92-C453-4773-B726-B15C6491E9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Billy O’Neal, Visual C++ Libraries</a:t>
            </a:r>
          </a:p>
          <a:p>
            <a:r>
              <a:rPr lang="en-US" dirty="0">
                <a:hlinkClick r:id="rId3"/>
              </a:rPr>
              <a:t>bion@Microsoft.com</a:t>
            </a:r>
            <a:endParaRPr lang="en-US" dirty="0"/>
          </a:p>
          <a:p>
            <a:r>
              <a:rPr lang="en-US" dirty="0">
                <a:hlinkClick r:id="rId4"/>
              </a:rPr>
              <a:t>@</a:t>
            </a:r>
            <a:r>
              <a:rPr lang="en-US" dirty="0" err="1">
                <a:hlinkClick r:id="rId4"/>
              </a:rPr>
              <a:t>MalwareMinigun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9994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C2065-39B0-4E5D-ADE5-4EE8B0572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std::clamp (C++17)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F79DAF-756F-4B49-BDD2-6695CB14ADF0}"/>
              </a:ext>
            </a:extLst>
          </p:cNvPr>
          <p:cNvSpPr/>
          <p:nvPr/>
        </p:nvSpPr>
        <p:spPr>
          <a:xfrm>
            <a:off x="796853" y="1409643"/>
            <a:ext cx="10073435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#include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A31515"/>
                </a:solidFill>
                <a:latin typeface="Consolas" panose="020B0609020204030204" pitchFamily="49" charset="0"/>
              </a:rPr>
              <a:t>&lt;algorithm&gt;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3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constexpr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a = std::clamp(1234, 10, 20);</a:t>
            </a:r>
          </a:p>
          <a:p>
            <a:r>
              <a:rPr lang="en-US" sz="3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constexpr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b = std::clamp(11, 10, 20);</a:t>
            </a:r>
          </a:p>
          <a:p>
            <a:r>
              <a:rPr lang="en-US" sz="3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constexpr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c = std::clamp(0, 10, 20);</a:t>
            </a:r>
          </a:p>
          <a:p>
            <a:r>
              <a:rPr lang="en-US" sz="32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static_assert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(a == 20);</a:t>
            </a:r>
          </a:p>
          <a:p>
            <a:r>
              <a:rPr lang="en-US" sz="32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static_assert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(b == 11);</a:t>
            </a:r>
          </a:p>
          <a:p>
            <a:r>
              <a:rPr lang="en-US" sz="32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static_assert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(c == 10);</a:t>
            </a:r>
          </a:p>
        </p:txBody>
      </p:sp>
    </p:spTree>
    <p:extLst>
      <p:ext uri="{BB962C8B-B14F-4D97-AF65-F5344CB8AC3E}">
        <p14:creationId xmlns:p14="http://schemas.microsoft.com/office/powerpoint/2010/main" val="2027800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E9DEC-5B4B-4F78-AC90-223211536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std::exchange (C++14)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84FF6-1E42-4E1B-812F-6E73F7C7C7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Equivalent to moving out a T, and move assigning over it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7A0A4A-0780-4DD8-931D-B8D1B8D41C04}"/>
              </a:ext>
            </a:extLst>
          </p:cNvPr>
          <p:cNvSpPr/>
          <p:nvPr/>
        </p:nvSpPr>
        <p:spPr>
          <a:xfrm>
            <a:off x="937234" y="2463766"/>
            <a:ext cx="1046297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T,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 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Other =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T exchange(T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 Other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&amp;&amp;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new_val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 {</a:t>
            </a:r>
            <a:endParaRPr lang="en-US" sz="28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   T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old_val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static_cast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&lt;T&amp;&amp;&gt;(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= 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static_cast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&lt;Other&amp;&amp;&gt;(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new_val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old_val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142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2C3F4B-6C5E-4465-832A-7FC8BDF7AA5A}"/>
              </a:ext>
            </a:extLst>
          </p:cNvPr>
          <p:cNvSpPr/>
          <p:nvPr/>
        </p:nvSpPr>
        <p:spPr>
          <a:xfrm>
            <a:off x="937234" y="2463766"/>
            <a:ext cx="1046297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T,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 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Other =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T exchange(T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 Other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&amp;&amp;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new_val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 {</a:t>
            </a:r>
            <a:endParaRPr lang="en-US" sz="28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   T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old_val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static_cast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&lt;T&amp;&amp;&gt;(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= 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static_cast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&lt;Other&amp;&amp;&gt;(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new_val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old_val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EE9DEC-5B4B-4F78-AC90-223211536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std::exchange (C++14)</a:t>
            </a:r>
          </a:p>
        </p:txBody>
      </p:sp>
      <p:sp>
        <p:nvSpPr>
          <p:cNvPr id="4" name="Callout: Up Arrow 3">
            <a:extLst>
              <a:ext uri="{FF2B5EF4-FFF2-40B4-BE49-F238E27FC236}">
                <a16:creationId xmlns:a16="http://schemas.microsoft.com/office/drawing/2014/main" id="{8767A8F8-EF96-427C-A6F2-9E2C536CBC9F}"/>
              </a:ext>
            </a:extLst>
          </p:cNvPr>
          <p:cNvSpPr/>
          <p:nvPr/>
        </p:nvSpPr>
        <p:spPr>
          <a:xfrm>
            <a:off x="4793022" y="4254896"/>
            <a:ext cx="2751401" cy="1502452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== std::forward</a:t>
            </a:r>
          </a:p>
        </p:txBody>
      </p:sp>
      <p:sp>
        <p:nvSpPr>
          <p:cNvPr id="7" name="Callout: Up Arrow 6">
            <a:extLst>
              <a:ext uri="{FF2B5EF4-FFF2-40B4-BE49-F238E27FC236}">
                <a16:creationId xmlns:a16="http://schemas.microsoft.com/office/drawing/2014/main" id="{F7257FE1-114F-4C8E-B7B5-48F204CA2A33}"/>
              </a:ext>
            </a:extLst>
          </p:cNvPr>
          <p:cNvSpPr/>
          <p:nvPr/>
        </p:nvSpPr>
        <p:spPr>
          <a:xfrm>
            <a:off x="951328" y="4724903"/>
            <a:ext cx="2751401" cy="1502452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== std::move!</a:t>
            </a:r>
          </a:p>
        </p:txBody>
      </p:sp>
      <p:sp>
        <p:nvSpPr>
          <p:cNvPr id="3" name="Callout: Down Arrow 2">
            <a:extLst>
              <a:ext uri="{FF2B5EF4-FFF2-40B4-BE49-F238E27FC236}">
                <a16:creationId xmlns:a16="http://schemas.microsoft.com/office/drawing/2014/main" id="{937C651A-4444-49D0-8AC2-D3F54755CE48}"/>
              </a:ext>
            </a:extLst>
          </p:cNvPr>
          <p:cNvSpPr/>
          <p:nvPr/>
        </p:nvSpPr>
        <p:spPr>
          <a:xfrm>
            <a:off x="4575050" y="1690688"/>
            <a:ext cx="2356486" cy="1585813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== std::move</a:t>
            </a:r>
          </a:p>
        </p:txBody>
      </p:sp>
    </p:spTree>
    <p:extLst>
      <p:ext uri="{BB962C8B-B14F-4D97-AF65-F5344CB8AC3E}">
        <p14:creationId xmlns:p14="http://schemas.microsoft.com/office/powerpoint/2010/main" val="11548294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7C242-2BC9-4C4D-916D-2F84A8E21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std::exchange (C++14)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128E686-88A9-49BA-8CA0-AA1296889A06}"/>
              </a:ext>
            </a:extLst>
          </p:cNvPr>
          <p:cNvCxnSpPr>
            <a:cxnSpLocks/>
          </p:cNvCxnSpPr>
          <p:nvPr/>
        </p:nvCxnSpPr>
        <p:spPr>
          <a:xfrm>
            <a:off x="4149969" y="3788228"/>
            <a:ext cx="643094" cy="87420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D059272-E113-44F1-8592-2ED27AAC3DE5}"/>
              </a:ext>
            </a:extLst>
          </p:cNvPr>
          <p:cNvSpPr/>
          <p:nvPr/>
        </p:nvSpPr>
        <p:spPr>
          <a:xfrm>
            <a:off x="2250831" y="4787125"/>
            <a:ext cx="828989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std::string Detach() 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std::exchange(member, {});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}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82026BB-9DC0-4FF1-AA9B-CCE877343332}"/>
              </a:ext>
            </a:extLst>
          </p:cNvPr>
          <p:cNvSpPr/>
          <p:nvPr/>
        </p:nvSpPr>
        <p:spPr>
          <a:xfrm>
            <a:off x="740228" y="1636171"/>
            <a:ext cx="852770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std::string Detach() 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std::string old = std::move(member);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member = {};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old;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440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E5D3C-E403-4BC0-BE37-33108E87C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Variadic </a:t>
            </a:r>
            <a:r>
              <a:rPr lang="en-US" dirty="0" err="1"/>
              <a:t>lock_guard</a:t>
            </a:r>
            <a:r>
              <a:rPr lang="en-US" dirty="0"/>
              <a:t>: </a:t>
            </a:r>
            <a:r>
              <a:rPr lang="en-US" dirty="0" err="1"/>
              <a:t>scoped_lock</a:t>
            </a:r>
            <a:r>
              <a:rPr lang="en-US" dirty="0"/>
              <a:t> (C++17)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A8636-D376-4BF1-926B-4BBA27C098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672376" cy="4351338"/>
          </a:xfrm>
        </p:spPr>
        <p:txBody>
          <a:bodyPr/>
          <a:lstStyle/>
          <a:p>
            <a:r>
              <a:rPr lang="en-US" dirty="0"/>
              <a:t>Takes multiple locks using a deadlock avoidance algorithm</a:t>
            </a:r>
          </a:p>
          <a:p>
            <a:r>
              <a:rPr lang="en-US" dirty="0"/>
              <a:t>Oblivious to mutex type, scheduler, etc.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3BE4D80-4F33-4241-9536-729A1B911CDA}"/>
              </a:ext>
            </a:extLst>
          </p:cNvPr>
          <p:cNvSpPr/>
          <p:nvPr/>
        </p:nvSpPr>
        <p:spPr>
          <a:xfrm>
            <a:off x="2128541" y="3297710"/>
            <a:ext cx="688483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...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MutexTypes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scoped_lock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79990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E2B32-99D6-4356-9640-5D4F165ED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scoped_lock</a:t>
            </a:r>
            <a:r>
              <a:rPr lang="en-US" dirty="0"/>
              <a:t> (C++17)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FED2D91-5FC9-4893-9252-3775C9897715}"/>
              </a:ext>
            </a:extLst>
          </p:cNvPr>
          <p:cNvSpPr/>
          <p:nvPr/>
        </p:nvSpPr>
        <p:spPr>
          <a:xfrm>
            <a:off x="702906" y="1352568"/>
            <a:ext cx="1112831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DataValue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  mutable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std::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shared_mutex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m;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  int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theValue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modify_both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DataValue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&amp; a,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DataValue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&amp; b)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std::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scoped_lock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lock(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a.m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b.m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takes both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        // mutexes without deadlock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std::swap(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a.theValue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b.theValue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    // both mutexes are unlocked upon exiting the scope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708169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897BF-D306-40E1-B8AC-3A984B84D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scoped_lock</a:t>
            </a:r>
            <a:r>
              <a:rPr lang="en-US" dirty="0"/>
              <a:t> (C++17)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57BA0-87BD-4C55-B1E7-5955077BB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98275" cy="4351338"/>
          </a:xfrm>
        </p:spPr>
        <p:txBody>
          <a:bodyPr/>
          <a:lstStyle/>
          <a:p>
            <a:r>
              <a:rPr lang="en-US" dirty="0"/>
              <a:t>More efficient than defining a lock ordering, see </a:t>
            </a:r>
            <a:r>
              <a:rPr lang="en-US" dirty="0">
                <a:hlinkClick r:id="rId2"/>
              </a:rPr>
              <a:t>http://howardhinnant.github.io/dining_philosophers.html#Explanation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CD5E52-8EF4-46F2-AE74-8B09CE7BD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5141" y="2706194"/>
            <a:ext cx="5195559" cy="395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2590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B6F1F-AC8B-4094-A57C-78CDF8325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Algorithms (C++17)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5AABA-83AF-4626-89C0-B37C0DB70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std::sort(a, b, </a:t>
            </a:r>
            <a:r>
              <a:rPr lang="en-US" dirty="0" err="1"/>
              <a:t>pred</a:t>
            </a:r>
            <a:r>
              <a:rPr lang="en-US" dirty="0"/>
              <a:t>) =&gt; std::sort(</a:t>
            </a:r>
            <a:r>
              <a:rPr lang="en-US" dirty="0">
                <a:solidFill>
                  <a:srgbClr val="FF0000"/>
                </a:solidFill>
              </a:rPr>
              <a:t>std::execution::par</a:t>
            </a:r>
            <a:r>
              <a:rPr lang="en-US" dirty="0"/>
              <a:t>, a, b, </a:t>
            </a:r>
            <a:r>
              <a:rPr lang="en-US" dirty="0" err="1"/>
              <a:t>pred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See blog post for more nitty gritty: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https://devblogs.microsoft.com/cppblog/using-c17-parallel-algorithms-for-better-performance/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See my talk last year for how this works inside MSVC: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https://youtu.be/nOpwhTbulmk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4607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215AC-2624-4A1C-9A13-39B35E811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Algorithms (C++17)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459C16-9CC1-445C-A7F8-FF644454DC80}"/>
              </a:ext>
            </a:extLst>
          </p:cNvPr>
          <p:cNvSpPr/>
          <p:nvPr/>
        </p:nvSpPr>
        <p:spPr>
          <a:xfrm>
            <a:off x="838200" y="1417169"/>
            <a:ext cx="1071530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state.PauseTiming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vector&lt;</a:t>
            </a:r>
            <a:r>
              <a:rPr lang="en-US" sz="3600" dirty="0">
                <a:solidFill>
                  <a:srgbClr val="0000FF"/>
                </a:solidFill>
                <a:latin typeface="Consolas" panose="020B0609020204030204" pitchFamily="49" charset="0"/>
              </a:rPr>
              <a:t>T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&gt; data(r0);</a:t>
            </a:r>
          </a:p>
          <a:p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fill_with_random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(data);</a:t>
            </a:r>
          </a:p>
          <a:p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state.ResumeTiming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sort(execution::par,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data.begin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(), </a:t>
            </a:r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data.end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(), less&lt;&gt;{});</a:t>
            </a:r>
            <a:endParaRPr lang="en-US" sz="3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05971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D185F-5613-4386-BB9B-C96F0ADBA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Algorithms (C++17)</a:t>
            </a:r>
          </a:p>
        </p:txBody>
      </p:sp>
      <p:pic>
        <p:nvPicPr>
          <p:cNvPr id="4" name="Picture 3" descr="Release parallel algorithms benchmark results.">
            <a:extLst>
              <a:ext uri="{FF2B5EF4-FFF2-40B4-BE49-F238E27FC236}">
                <a16:creationId xmlns:a16="http://schemas.microsoft.com/office/drawing/2014/main" id="{DF59F43E-E299-44E3-A65B-9744E2DCB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393" y="1441265"/>
            <a:ext cx="4509681" cy="4976949"/>
          </a:xfrm>
          <a:prstGeom prst="rect">
            <a:avLst/>
          </a:prstGeom>
        </p:spPr>
      </p:pic>
      <p:pic>
        <p:nvPicPr>
          <p:cNvPr id="5" name="Picture 4" descr="Debug parallel algorithm benchmark results">
            <a:extLst>
              <a:ext uri="{FF2B5EF4-FFF2-40B4-BE49-F238E27FC236}">
                <a16:creationId xmlns:a16="http://schemas.microsoft.com/office/drawing/2014/main" id="{7DCCFA6F-224E-46FE-864B-F56478ED93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721" y="1441266"/>
            <a:ext cx="4509680" cy="49769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75FED2-BC67-4519-828C-E25327EA1A86}"/>
              </a:ext>
            </a:extLst>
          </p:cNvPr>
          <p:cNvSpPr txBox="1"/>
          <p:nvPr/>
        </p:nvSpPr>
        <p:spPr>
          <a:xfrm>
            <a:off x="1976664" y="3052576"/>
            <a:ext cx="828270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FF0000"/>
                </a:solidFill>
              </a:rPr>
              <a:t>Example output, see parallel_sort.cpp on GitHub</a:t>
            </a:r>
          </a:p>
        </p:txBody>
      </p:sp>
    </p:spTree>
    <p:extLst>
      <p:ext uri="{BB962C8B-B14F-4D97-AF65-F5344CB8AC3E}">
        <p14:creationId xmlns:p14="http://schemas.microsoft.com/office/powerpoint/2010/main" val="740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purple, indoor, table&#10;&#10;Description automatically generated">
            <a:extLst>
              <a:ext uri="{FF2B5EF4-FFF2-40B4-BE49-F238E27FC236}">
                <a16:creationId xmlns:a16="http://schemas.microsoft.com/office/drawing/2014/main" id="{E4A04754-1985-4CF6-98E9-093C327CC06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 descr="A group of people in a room&#10;&#10;Description automatically generated">
            <a:extLst>
              <a:ext uri="{FF2B5EF4-FFF2-40B4-BE49-F238E27FC236}">
                <a16:creationId xmlns:a16="http://schemas.microsoft.com/office/drawing/2014/main" id="{92E6492E-31A6-4152-8FDD-EDD6A6BB65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1333" y="0"/>
            <a:ext cx="4910667" cy="27622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96A1471-309E-440E-9542-7398E16C04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8208E67-8985-408F-962E-A381E2F3AA0C}"/>
              </a:ext>
            </a:extLst>
          </p:cNvPr>
          <p:cNvGrpSpPr/>
          <p:nvPr/>
        </p:nvGrpSpPr>
        <p:grpSpPr>
          <a:xfrm>
            <a:off x="568579" y="2641027"/>
            <a:ext cx="4965445" cy="647700"/>
            <a:chOff x="667633" y="4986146"/>
            <a:chExt cx="4965445" cy="64770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4E3FE3F-09DD-4533-B068-8A32F6ED56AD}"/>
                </a:ext>
              </a:extLst>
            </p:cNvPr>
            <p:cNvSpPr txBox="1"/>
            <p:nvPr/>
          </p:nvSpPr>
          <p:spPr>
            <a:xfrm>
              <a:off x="1368793" y="4986832"/>
              <a:ext cx="4264285" cy="635559"/>
            </a:xfrm>
            <a:prstGeom prst="rect">
              <a:avLst/>
            </a:prstGeom>
            <a:solidFill>
              <a:srgbClr val="FFAE00"/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Mon – Thu</a:t>
              </a:r>
              <a:endParaRPr kumimoji="0" lang="en-US" sz="1765" b="0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Outside</a:t>
              </a:r>
              <a:r>
                <a:rPr kumimoji="0" lang="en-US" sz="1765" b="1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 Aurora D</a:t>
              </a: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3FF7744-79A6-4088-83EE-B62AF6B09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4500" b="95500" l="9500" r="90000">
                          <a14:foregroundMark x1="44000" y1="7750" x2="64500" y2="8500"/>
                          <a14:foregroundMark x1="50500" y1="4500" x2="55500" y2="4500"/>
                          <a14:foregroundMark x1="30500" y1="90000" x2="57500" y2="90750"/>
                          <a14:foregroundMark x1="37250" y1="94500" x2="48750" y2="95500"/>
                          <a14:foregroundMark x1="11000" y1="67250" x2="13000" y2="42250"/>
                          <a14:foregroundMark x1="9500" y1="48500" x2="13750" y2="69500"/>
                          <a14:foregroundMark x1="42250" y1="54750" x2="70000" y2="52250"/>
                          <a14:foregroundMark x1="48750" y1="36750" x2="48750" y2="36750"/>
                          <a14:foregroundMark x1="65000" y1="43500" x2="65000" y2="43500"/>
                          <a14:foregroundMark x1="48500" y1="65500" x2="48500" y2="65500"/>
                          <a14:backgroundMark x1="48750" y1="49250" x2="48750" y2="49250"/>
                        </a14:backgroundRemoval>
                      </a14:imgEffect>
                    </a14:imgLayer>
                  </a14:imgProps>
                </a:ext>
              </a:extLst>
            </a:blip>
            <a:srcRect/>
            <a:stretch/>
          </p:blipFill>
          <p:spPr>
            <a:xfrm>
              <a:off x="667633" y="4986146"/>
              <a:ext cx="647700" cy="647700"/>
            </a:xfrm>
            <a:prstGeom prst="rect">
              <a:avLst/>
            </a:prstGeom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8751E745-862E-4DA3-B5DA-083E3A7CA330}"/>
              </a:ext>
            </a:extLst>
          </p:cNvPr>
          <p:cNvSpPr/>
          <p:nvPr/>
        </p:nvSpPr>
        <p:spPr bwMode="auto">
          <a:xfrm>
            <a:off x="0" y="491086"/>
            <a:ext cx="4029075" cy="647700"/>
          </a:xfrm>
          <a:prstGeom prst="rect">
            <a:avLst/>
          </a:prstGeom>
          <a:solidFill>
            <a:srgbClr val="27133D">
              <a:alpha val="7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03DA7F-033F-4BF5-8C1D-FD3A8CDF1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1726627"/>
          </a:xfrm>
        </p:spPr>
        <p:txBody>
          <a:bodyPr/>
          <a:lstStyle/>
          <a:p>
            <a:r>
              <a:rPr lang="en-US" sz="3600"/>
              <a:t>Come say hi </a:t>
            </a:r>
            <a:r>
              <a:rPr lang="en-US" sz="3600">
                <a:solidFill>
                  <a:schemeClr val="accent4">
                    <a:lumMod val="60000"/>
                    <a:lumOff val="40000"/>
                  </a:schemeClr>
                </a:solidFill>
              </a:rPr>
              <a:t>🗣</a:t>
            </a:r>
            <a:br>
              <a:rPr lang="en-US" sz="3600"/>
            </a:br>
            <a:br>
              <a:rPr lang="en-US" sz="3600"/>
            </a:br>
            <a:r>
              <a:rPr lang="en-US" sz="3600"/>
              <a:t>Visit our Microsoft booth</a:t>
            </a:r>
          </a:p>
        </p:txBody>
      </p:sp>
    </p:spTree>
    <p:extLst>
      <p:ext uri="{BB962C8B-B14F-4D97-AF65-F5344CB8AC3E}">
        <p14:creationId xmlns:p14="http://schemas.microsoft.com/office/powerpoint/2010/main" val="331877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9B49E-D56E-4679-96A0-3C389A0B3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Parallel Algorithms (C++17)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EEBB641-93B4-433B-A678-1B2B2B4A69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4532673"/>
              </p:ext>
            </p:extLst>
          </p:nvPr>
        </p:nvGraphicFramePr>
        <p:xfrm>
          <a:off x="936241" y="1523999"/>
          <a:ext cx="10355607" cy="4714617"/>
        </p:xfrm>
        <a:graphic>
          <a:graphicData uri="http://schemas.openxmlformats.org/drawingml/2006/table">
            <a:tbl>
              <a:tblPr/>
              <a:tblGrid>
                <a:gridCol w="3815224">
                  <a:extLst>
                    <a:ext uri="{9D8B030D-6E8A-4147-A177-3AD203B41FA5}">
                      <a16:colId xmlns:a16="http://schemas.microsoft.com/office/drawing/2014/main" val="1308844991"/>
                    </a:ext>
                  </a:extLst>
                </a:gridCol>
                <a:gridCol w="726710">
                  <a:extLst>
                    <a:ext uri="{9D8B030D-6E8A-4147-A177-3AD203B41FA5}">
                      <a16:colId xmlns:a16="http://schemas.microsoft.com/office/drawing/2014/main" val="859795981"/>
                    </a:ext>
                  </a:extLst>
                </a:gridCol>
                <a:gridCol w="726710">
                  <a:extLst>
                    <a:ext uri="{9D8B030D-6E8A-4147-A177-3AD203B41FA5}">
                      <a16:colId xmlns:a16="http://schemas.microsoft.com/office/drawing/2014/main" val="3753753134"/>
                    </a:ext>
                  </a:extLst>
                </a:gridCol>
                <a:gridCol w="794838">
                  <a:extLst>
                    <a:ext uri="{9D8B030D-6E8A-4147-A177-3AD203B41FA5}">
                      <a16:colId xmlns:a16="http://schemas.microsoft.com/office/drawing/2014/main" val="2475401819"/>
                    </a:ext>
                  </a:extLst>
                </a:gridCol>
                <a:gridCol w="794838">
                  <a:extLst>
                    <a:ext uri="{9D8B030D-6E8A-4147-A177-3AD203B41FA5}">
                      <a16:colId xmlns:a16="http://schemas.microsoft.com/office/drawing/2014/main" val="3373323573"/>
                    </a:ext>
                  </a:extLst>
                </a:gridCol>
                <a:gridCol w="794838">
                  <a:extLst>
                    <a:ext uri="{9D8B030D-6E8A-4147-A177-3AD203B41FA5}">
                      <a16:colId xmlns:a16="http://schemas.microsoft.com/office/drawing/2014/main" val="3041071285"/>
                    </a:ext>
                  </a:extLst>
                </a:gridCol>
                <a:gridCol w="1271741">
                  <a:extLst>
                    <a:ext uri="{9D8B030D-6E8A-4147-A177-3AD203B41FA5}">
                      <a16:colId xmlns:a16="http://schemas.microsoft.com/office/drawing/2014/main" val="576813010"/>
                    </a:ext>
                  </a:extLst>
                </a:gridCol>
                <a:gridCol w="1430708">
                  <a:extLst>
                    <a:ext uri="{9D8B030D-6E8A-4147-A177-3AD203B41FA5}">
                      <a16:colId xmlns:a16="http://schemas.microsoft.com/office/drawing/2014/main" val="3902270918"/>
                    </a:ext>
                  </a:extLst>
                </a:gridCol>
              </a:tblGrid>
              <a:tr h="455525">
                <a:tc gridSpan="8">
                  <a:txBody>
                    <a:bodyPr/>
                    <a:lstStyle/>
                    <a:p>
                      <a:pPr algn="ctr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Debug, 32 cores</a:t>
                      </a:r>
                    </a:p>
                  </a:txBody>
                  <a:tcPr marL="218652" marR="218652" marT="109326" marB="109326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8361366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element count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256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1024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2048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4096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262144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1000000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2819498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serial, unsigned int (</a:t>
                      </a:r>
                      <a:r>
                        <a:rPr lang="el-GR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183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1958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188767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808893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7223733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parallel, unsigned int (</a:t>
                      </a:r>
                      <a:r>
                        <a:rPr lang="el-GR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154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247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398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645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35919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125174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5663487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Relative Time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1.90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1.35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0.98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0.19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9012992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Win, Times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0.53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1.38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5.26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6.46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5055615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6836911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ppl, unsigned int (</a:t>
                      </a:r>
                      <a:r>
                        <a:rPr lang="el-GR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184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411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905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3874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3121075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33218766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4661672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Relative Time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1.01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1.01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1.01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1.01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1.98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16.53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41.07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9966414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Win, Times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4025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75215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AD728-4754-4F73-BE4A-7F8F1A21F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Algorithms (C++17)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179D502-A976-436D-A751-B9D7F3C966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6092801"/>
              </p:ext>
            </p:extLst>
          </p:nvPr>
        </p:nvGraphicFramePr>
        <p:xfrm>
          <a:off x="1170564" y="1523999"/>
          <a:ext cx="9963010" cy="4676422"/>
        </p:xfrm>
        <a:graphic>
          <a:graphicData uri="http://schemas.openxmlformats.org/drawingml/2006/table">
            <a:tbl>
              <a:tblPr/>
              <a:tblGrid>
                <a:gridCol w="3786846">
                  <a:extLst>
                    <a:ext uri="{9D8B030D-6E8A-4147-A177-3AD203B41FA5}">
                      <a16:colId xmlns:a16="http://schemas.microsoft.com/office/drawing/2014/main" val="2138888926"/>
                    </a:ext>
                  </a:extLst>
                </a:gridCol>
                <a:gridCol w="721304">
                  <a:extLst>
                    <a:ext uri="{9D8B030D-6E8A-4147-A177-3AD203B41FA5}">
                      <a16:colId xmlns:a16="http://schemas.microsoft.com/office/drawing/2014/main" val="1442730545"/>
                    </a:ext>
                  </a:extLst>
                </a:gridCol>
                <a:gridCol w="721304">
                  <a:extLst>
                    <a:ext uri="{9D8B030D-6E8A-4147-A177-3AD203B41FA5}">
                      <a16:colId xmlns:a16="http://schemas.microsoft.com/office/drawing/2014/main" val="2006938714"/>
                    </a:ext>
                  </a:extLst>
                </a:gridCol>
                <a:gridCol w="788926">
                  <a:extLst>
                    <a:ext uri="{9D8B030D-6E8A-4147-A177-3AD203B41FA5}">
                      <a16:colId xmlns:a16="http://schemas.microsoft.com/office/drawing/2014/main" val="3417250549"/>
                    </a:ext>
                  </a:extLst>
                </a:gridCol>
                <a:gridCol w="788926">
                  <a:extLst>
                    <a:ext uri="{9D8B030D-6E8A-4147-A177-3AD203B41FA5}">
                      <a16:colId xmlns:a16="http://schemas.microsoft.com/office/drawing/2014/main" val="1075971712"/>
                    </a:ext>
                  </a:extLst>
                </a:gridCol>
                <a:gridCol w="788926">
                  <a:extLst>
                    <a:ext uri="{9D8B030D-6E8A-4147-A177-3AD203B41FA5}">
                      <a16:colId xmlns:a16="http://schemas.microsoft.com/office/drawing/2014/main" val="1482941695"/>
                    </a:ext>
                  </a:extLst>
                </a:gridCol>
                <a:gridCol w="1104497">
                  <a:extLst>
                    <a:ext uri="{9D8B030D-6E8A-4147-A177-3AD203B41FA5}">
                      <a16:colId xmlns:a16="http://schemas.microsoft.com/office/drawing/2014/main" val="3167025747"/>
                    </a:ext>
                  </a:extLst>
                </a:gridCol>
                <a:gridCol w="1262281">
                  <a:extLst>
                    <a:ext uri="{9D8B030D-6E8A-4147-A177-3AD203B41FA5}">
                      <a16:colId xmlns:a16="http://schemas.microsoft.com/office/drawing/2014/main" val="3369691296"/>
                    </a:ext>
                  </a:extLst>
                </a:gridCol>
              </a:tblGrid>
              <a:tr h="451496">
                <a:tc gridSpan="8">
                  <a:txBody>
                    <a:bodyPr/>
                    <a:lstStyle/>
                    <a:p>
                      <a:pPr algn="ctr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Release, 32 cores</a:t>
                      </a:r>
                    </a:p>
                  </a:txBody>
                  <a:tcPr marL="216718" marR="216718" marT="108359" marB="108359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9159105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element count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256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512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1024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2048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4096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262144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1000000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8065426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serial, unsigned int (</a:t>
                      </a:r>
                      <a:r>
                        <a:rPr lang="el-GR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161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16091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68746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7000380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parallel, unsigned int (</a:t>
                      </a:r>
                      <a:r>
                        <a:rPr lang="el-GR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3443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12244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7415577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Relative Time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3.57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1.39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0.97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0.21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1843253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Win, Times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0.45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0.72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1.58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4.67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5.61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1594994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0762362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ppl, unsigned int (</a:t>
                      </a:r>
                      <a:r>
                        <a:rPr lang="el-GR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119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2945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13093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3297943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0.19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3095165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1.35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5.46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5.25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558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59783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72E09-CDCC-4546-B6B7-F9BCC6A30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 Algorithms (C++17)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1199832-088B-40F4-9224-7691EABA51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6398622"/>
              </p:ext>
            </p:extLst>
          </p:nvPr>
        </p:nvGraphicFramePr>
        <p:xfrm>
          <a:off x="838200" y="1441058"/>
          <a:ext cx="10515599" cy="4944300"/>
        </p:xfrm>
        <a:graphic>
          <a:graphicData uri="http://schemas.openxmlformats.org/drawingml/2006/table">
            <a:tbl>
              <a:tblPr/>
              <a:tblGrid>
                <a:gridCol w="3996880">
                  <a:extLst>
                    <a:ext uri="{9D8B030D-6E8A-4147-A177-3AD203B41FA5}">
                      <a16:colId xmlns:a16="http://schemas.microsoft.com/office/drawing/2014/main" val="2007672676"/>
                    </a:ext>
                  </a:extLst>
                </a:gridCol>
                <a:gridCol w="761310">
                  <a:extLst>
                    <a:ext uri="{9D8B030D-6E8A-4147-A177-3AD203B41FA5}">
                      <a16:colId xmlns:a16="http://schemas.microsoft.com/office/drawing/2014/main" val="4217203789"/>
                    </a:ext>
                  </a:extLst>
                </a:gridCol>
                <a:gridCol w="761310">
                  <a:extLst>
                    <a:ext uri="{9D8B030D-6E8A-4147-A177-3AD203B41FA5}">
                      <a16:colId xmlns:a16="http://schemas.microsoft.com/office/drawing/2014/main" val="1702969317"/>
                    </a:ext>
                  </a:extLst>
                </a:gridCol>
                <a:gridCol w="832683">
                  <a:extLst>
                    <a:ext uri="{9D8B030D-6E8A-4147-A177-3AD203B41FA5}">
                      <a16:colId xmlns:a16="http://schemas.microsoft.com/office/drawing/2014/main" val="2238396726"/>
                    </a:ext>
                  </a:extLst>
                </a:gridCol>
                <a:gridCol w="832683">
                  <a:extLst>
                    <a:ext uri="{9D8B030D-6E8A-4147-A177-3AD203B41FA5}">
                      <a16:colId xmlns:a16="http://schemas.microsoft.com/office/drawing/2014/main" val="4273244004"/>
                    </a:ext>
                  </a:extLst>
                </a:gridCol>
                <a:gridCol w="832683">
                  <a:extLst>
                    <a:ext uri="{9D8B030D-6E8A-4147-A177-3AD203B41FA5}">
                      <a16:colId xmlns:a16="http://schemas.microsoft.com/office/drawing/2014/main" val="3287938635"/>
                    </a:ext>
                  </a:extLst>
                </a:gridCol>
                <a:gridCol w="1165757">
                  <a:extLst>
                    <a:ext uri="{9D8B030D-6E8A-4147-A177-3AD203B41FA5}">
                      <a16:colId xmlns:a16="http://schemas.microsoft.com/office/drawing/2014/main" val="2745479627"/>
                    </a:ext>
                  </a:extLst>
                </a:gridCol>
                <a:gridCol w="1332293">
                  <a:extLst>
                    <a:ext uri="{9D8B030D-6E8A-4147-A177-3AD203B41FA5}">
                      <a16:colId xmlns:a16="http://schemas.microsoft.com/office/drawing/2014/main" val="1654240676"/>
                    </a:ext>
                  </a:extLst>
                </a:gridCol>
              </a:tblGrid>
              <a:tr h="476538">
                <a:tc gridSpan="8"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Release (4 Core Laptop)</a:t>
                      </a:r>
                    </a:p>
                  </a:txBody>
                  <a:tcPr marL="228738" marR="228738" marT="114369" marB="114369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015532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element count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256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512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2048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4096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262144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1000000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9794982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serial, unsigned int (</a:t>
                      </a:r>
                      <a:r>
                        <a:rPr lang="el-GR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19405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80760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767265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parallel, unsigned int (</a:t>
                      </a:r>
                      <a:r>
                        <a:rPr lang="el-GR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4798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19591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5250513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Relative Time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1.75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1.35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0.92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4084236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Win, Times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2.07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4.12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322501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3870897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ppl, unsigned int (</a:t>
                      </a:r>
                      <a:r>
                        <a:rPr lang="el-GR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116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4814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18836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9888784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0.23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6094205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0.91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1.02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4.03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4.29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24532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76711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783A78-4F67-4C3F-B309-9CD718588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Contains (C++20)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47E23A-D48F-4632-ABAD-49B79CCED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member of maps and sets that does just what it says – bool to ask if an element is in the container</a:t>
            </a:r>
          </a:p>
          <a:p>
            <a:r>
              <a:rPr lang="en-US" dirty="0"/>
              <a:t>Alternative to find() != end() or count() != 0</a:t>
            </a:r>
          </a:p>
        </p:txBody>
      </p:sp>
    </p:spTree>
    <p:extLst>
      <p:ext uri="{BB962C8B-B14F-4D97-AF65-F5344CB8AC3E}">
        <p14:creationId xmlns:p14="http://schemas.microsoft.com/office/powerpoint/2010/main" val="41574417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DC0D8-0DF9-408D-B9A7-81E3386B8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Contains (C++20)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ECBA80-9E21-4863-87E2-156122E15DC6}"/>
              </a:ext>
            </a:extLst>
          </p:cNvPr>
          <p:cNvSpPr/>
          <p:nvPr/>
        </p:nvSpPr>
        <p:spPr>
          <a:xfrm>
            <a:off x="195943" y="1443841"/>
            <a:ext cx="11632473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"find != end 24: %s\n"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24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!=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s.end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 ?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"true"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"false"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"find != end 67: %s\n"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67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!=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s.end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 ?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"true"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"false"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"count 24: %s\n"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s.count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24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!= 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?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"true"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"false"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"count 67: %s\n"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s.count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67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!= 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?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"true"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"false"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"contains 24: %s\n"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s.contains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24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?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"true"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"false"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"contains 67: %s\n"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s.contains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67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?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"true"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"false"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3717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6A3EB-E713-44FC-A95E-8B9E1F611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Splicing Maps and Sets (C++17)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48F7B-3DA2-400A-AC92-EB4FA4FD0E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Extract elements from maps or sets, and mutate them or reinsert them later</a:t>
            </a:r>
          </a:p>
          <a:p>
            <a:r>
              <a:rPr lang="en-US" dirty="0"/>
              <a:t>Combine maps and sets into each other with the merge member</a:t>
            </a:r>
          </a:p>
          <a:p>
            <a:r>
              <a:rPr lang="en-US" dirty="0"/>
              <a:t>No allocations</a:t>
            </a:r>
          </a:p>
        </p:txBody>
      </p:sp>
    </p:spTree>
    <p:extLst>
      <p:ext uri="{BB962C8B-B14F-4D97-AF65-F5344CB8AC3E}">
        <p14:creationId xmlns:p14="http://schemas.microsoft.com/office/powerpoint/2010/main" val="7510573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DCC6C-001B-42ED-84C4-B2F784D9D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Splicing Maps and Sets (C++17)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06812-9B92-4E29-8A71-DEF7C2185B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Node-based containers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AC53BFE-313E-4055-A598-9AFF2632D7E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list (C++98/03)</a:t>
            </a:r>
          </a:p>
          <a:p>
            <a:r>
              <a:rPr lang="en-US" dirty="0" err="1"/>
              <a:t>forward_list</a:t>
            </a:r>
            <a:r>
              <a:rPr lang="en-US" dirty="0"/>
              <a:t> (C++11)</a:t>
            </a:r>
          </a:p>
          <a:p>
            <a:r>
              <a:rPr lang="en-US" dirty="0"/>
              <a:t>(multi)set</a:t>
            </a:r>
          </a:p>
          <a:p>
            <a:r>
              <a:rPr lang="en-US" dirty="0"/>
              <a:t>(multi)map</a:t>
            </a:r>
          </a:p>
          <a:p>
            <a:r>
              <a:rPr lang="en-US" dirty="0"/>
              <a:t>unordered_(multi)set</a:t>
            </a:r>
          </a:p>
          <a:p>
            <a:r>
              <a:rPr lang="en-US" dirty="0"/>
              <a:t>unordered_(multi)map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E544BD9-2661-4A27-B0EA-F951613C71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Not node-based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4B6C4C5-FBEA-4AE9-9A26-435E725FCAC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array</a:t>
            </a:r>
          </a:p>
          <a:p>
            <a:r>
              <a:rPr lang="en-US" dirty="0"/>
              <a:t>deque*</a:t>
            </a:r>
          </a:p>
          <a:p>
            <a:r>
              <a:rPr lang="en-US" dirty="0"/>
              <a:t>vector</a:t>
            </a:r>
          </a:p>
          <a:p>
            <a:r>
              <a:rPr lang="en-US" dirty="0"/>
              <a:t>vector&lt;bool&gt;</a:t>
            </a:r>
          </a:p>
          <a:p>
            <a:r>
              <a:rPr lang="en-US" dirty="0"/>
              <a:t>string</a:t>
            </a:r>
          </a:p>
          <a:p>
            <a:r>
              <a:rPr lang="en-US" dirty="0" err="1"/>
              <a:t>bitset</a:t>
            </a:r>
            <a:endParaRPr lang="en-US" dirty="0"/>
          </a:p>
          <a:p>
            <a:r>
              <a:rPr lang="en-US" dirty="0" err="1"/>
              <a:t>valarray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4953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D87D130-86CF-4F6A-805F-88B01379320B}"/>
              </a:ext>
            </a:extLst>
          </p:cNvPr>
          <p:cNvSpPr/>
          <p:nvPr/>
        </p:nvSpPr>
        <p:spPr>
          <a:xfrm>
            <a:off x="1890306" y="2592508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5E7E5F-0CFE-45C4-8A0C-11CB49026CEE}"/>
              </a:ext>
            </a:extLst>
          </p:cNvPr>
          <p:cNvSpPr/>
          <p:nvPr/>
        </p:nvSpPr>
        <p:spPr>
          <a:xfrm>
            <a:off x="3957616" y="2592508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384C3DF-2936-463E-B745-EC2CDA159D13}"/>
              </a:ext>
            </a:extLst>
          </p:cNvPr>
          <p:cNvSpPr/>
          <p:nvPr/>
        </p:nvSpPr>
        <p:spPr>
          <a:xfrm>
            <a:off x="6024926" y="2592508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176ABC-6C29-45C5-930D-1BEEE7968E60}"/>
              </a:ext>
            </a:extLst>
          </p:cNvPr>
          <p:cNvSpPr/>
          <p:nvPr/>
        </p:nvSpPr>
        <p:spPr>
          <a:xfrm>
            <a:off x="8058748" y="2592508"/>
            <a:ext cx="1566372" cy="8364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C83F8E2-36CB-4A14-9F28-7F2C7732BFF0}"/>
              </a:ext>
            </a:extLst>
          </p:cNvPr>
          <p:cNvCxnSpPr/>
          <p:nvPr/>
        </p:nvCxnSpPr>
        <p:spPr>
          <a:xfrm>
            <a:off x="3456678" y="2678618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FBDFB74-992C-422F-81CE-B1FB5F2224CE}"/>
              </a:ext>
            </a:extLst>
          </p:cNvPr>
          <p:cNvCxnSpPr/>
          <p:nvPr/>
        </p:nvCxnSpPr>
        <p:spPr>
          <a:xfrm>
            <a:off x="5523988" y="2678618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5787D4-04D8-4719-82DA-46BEEBC601AE}"/>
              </a:ext>
            </a:extLst>
          </p:cNvPr>
          <p:cNvCxnSpPr/>
          <p:nvPr/>
        </p:nvCxnSpPr>
        <p:spPr>
          <a:xfrm>
            <a:off x="7557810" y="2678618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563284A-CB80-480A-8A77-48E3310B4407}"/>
              </a:ext>
            </a:extLst>
          </p:cNvPr>
          <p:cNvCxnSpPr/>
          <p:nvPr/>
        </p:nvCxnSpPr>
        <p:spPr>
          <a:xfrm flipV="1">
            <a:off x="9258812" y="2006144"/>
            <a:ext cx="0" cy="586364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E5949AE-9F7D-4AB3-A588-1132BD5A70BA}"/>
              </a:ext>
            </a:extLst>
          </p:cNvPr>
          <p:cNvCxnSpPr>
            <a:cxnSpLocks/>
          </p:cNvCxnSpPr>
          <p:nvPr/>
        </p:nvCxnSpPr>
        <p:spPr>
          <a:xfrm flipH="1">
            <a:off x="2353657" y="1989742"/>
            <a:ext cx="6884653" cy="16402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A892AE7-53EB-4A25-8A7A-81A9D4376DFD}"/>
              </a:ext>
            </a:extLst>
          </p:cNvPr>
          <p:cNvCxnSpPr/>
          <p:nvPr/>
        </p:nvCxnSpPr>
        <p:spPr>
          <a:xfrm>
            <a:off x="2341356" y="2006144"/>
            <a:ext cx="0" cy="535108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D4F2879-F5F3-4EC5-900A-D4943A958759}"/>
              </a:ext>
            </a:extLst>
          </p:cNvPr>
          <p:cNvCxnSpPr>
            <a:cxnSpLocks/>
          </p:cNvCxnSpPr>
          <p:nvPr/>
        </p:nvCxnSpPr>
        <p:spPr>
          <a:xfrm flipH="1">
            <a:off x="2341356" y="4015364"/>
            <a:ext cx="6884653" cy="16402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F10C61A-A20B-4905-8CF9-1E163E51137C}"/>
              </a:ext>
            </a:extLst>
          </p:cNvPr>
          <p:cNvCxnSpPr/>
          <p:nvPr/>
        </p:nvCxnSpPr>
        <p:spPr>
          <a:xfrm flipV="1">
            <a:off x="2341356" y="3445402"/>
            <a:ext cx="0" cy="586364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0069E40-CC30-4430-A900-71458D88DF86}"/>
              </a:ext>
            </a:extLst>
          </p:cNvPr>
          <p:cNvCxnSpPr/>
          <p:nvPr/>
        </p:nvCxnSpPr>
        <p:spPr>
          <a:xfrm flipV="1">
            <a:off x="9226009" y="3429000"/>
            <a:ext cx="0" cy="594565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FACF294-B278-48AE-98F8-2E09E57B3380}"/>
              </a:ext>
            </a:extLst>
          </p:cNvPr>
          <p:cNvCxnSpPr/>
          <p:nvPr/>
        </p:nvCxnSpPr>
        <p:spPr>
          <a:xfrm flipH="1">
            <a:off x="7591298" y="3285484"/>
            <a:ext cx="46745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74561E7-AF9F-4186-95BE-BF0CE0B4111C}"/>
              </a:ext>
            </a:extLst>
          </p:cNvPr>
          <p:cNvCxnSpPr/>
          <p:nvPr/>
        </p:nvCxnSpPr>
        <p:spPr>
          <a:xfrm flipH="1">
            <a:off x="5523988" y="3253364"/>
            <a:ext cx="46745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59C37C6-86B0-4B7F-B7F2-1556C9E66502}"/>
              </a:ext>
            </a:extLst>
          </p:cNvPr>
          <p:cNvCxnSpPr/>
          <p:nvPr/>
        </p:nvCxnSpPr>
        <p:spPr>
          <a:xfrm flipH="1">
            <a:off x="3490166" y="3253364"/>
            <a:ext cx="46745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>
            <a:extLst>
              <a:ext uri="{FF2B5EF4-FFF2-40B4-BE49-F238E27FC236}">
                <a16:creationId xmlns:a16="http://schemas.microsoft.com/office/drawing/2014/main" id="{A460AEEF-E241-4D55-9BA3-FA58AC3F1F81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</p:spTree>
    <p:extLst>
      <p:ext uri="{BB962C8B-B14F-4D97-AF65-F5344CB8AC3E}">
        <p14:creationId xmlns:p14="http://schemas.microsoft.com/office/powerpoint/2010/main" val="12066475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D87D130-86CF-4F6A-805F-88B01379320B}"/>
              </a:ext>
            </a:extLst>
          </p:cNvPr>
          <p:cNvSpPr/>
          <p:nvPr/>
        </p:nvSpPr>
        <p:spPr>
          <a:xfrm>
            <a:off x="1890306" y="2592508"/>
            <a:ext cx="1566372" cy="8364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head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5E7E5F-0CFE-45C4-8A0C-11CB49026CEE}"/>
              </a:ext>
            </a:extLst>
          </p:cNvPr>
          <p:cNvSpPr/>
          <p:nvPr/>
        </p:nvSpPr>
        <p:spPr>
          <a:xfrm>
            <a:off x="3957616" y="2592508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384C3DF-2936-463E-B745-EC2CDA159D13}"/>
              </a:ext>
            </a:extLst>
          </p:cNvPr>
          <p:cNvSpPr/>
          <p:nvPr/>
        </p:nvSpPr>
        <p:spPr>
          <a:xfrm>
            <a:off x="6024926" y="2592508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176ABC-6C29-45C5-930D-1BEEE7968E60}"/>
              </a:ext>
            </a:extLst>
          </p:cNvPr>
          <p:cNvSpPr/>
          <p:nvPr/>
        </p:nvSpPr>
        <p:spPr>
          <a:xfrm>
            <a:off x="8058748" y="2592508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C83F8E2-36CB-4A14-9F28-7F2C7732BFF0}"/>
              </a:ext>
            </a:extLst>
          </p:cNvPr>
          <p:cNvCxnSpPr/>
          <p:nvPr/>
        </p:nvCxnSpPr>
        <p:spPr>
          <a:xfrm>
            <a:off x="3456678" y="2678618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FBDFB74-992C-422F-81CE-B1FB5F2224CE}"/>
              </a:ext>
            </a:extLst>
          </p:cNvPr>
          <p:cNvCxnSpPr/>
          <p:nvPr/>
        </p:nvCxnSpPr>
        <p:spPr>
          <a:xfrm>
            <a:off x="5523988" y="2678618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5787D4-04D8-4719-82DA-46BEEBC601AE}"/>
              </a:ext>
            </a:extLst>
          </p:cNvPr>
          <p:cNvCxnSpPr/>
          <p:nvPr/>
        </p:nvCxnSpPr>
        <p:spPr>
          <a:xfrm>
            <a:off x="7557810" y="2678618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>
            <a:extLst>
              <a:ext uri="{FF2B5EF4-FFF2-40B4-BE49-F238E27FC236}">
                <a16:creationId xmlns:a16="http://schemas.microsoft.com/office/drawing/2014/main" id="{A460AEEF-E241-4D55-9BA3-FA58AC3F1F81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EDD39D4-72B5-447E-BC4E-8346FAE81AB7}"/>
              </a:ext>
            </a:extLst>
          </p:cNvPr>
          <p:cNvCxnSpPr/>
          <p:nvPr/>
        </p:nvCxnSpPr>
        <p:spPr>
          <a:xfrm>
            <a:off x="9625120" y="2688527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A871CAAF-2096-4BB3-99F1-08AE8E67F879}"/>
              </a:ext>
            </a:extLst>
          </p:cNvPr>
          <p:cNvSpPr/>
          <p:nvPr/>
        </p:nvSpPr>
        <p:spPr>
          <a:xfrm>
            <a:off x="10130157" y="2471205"/>
            <a:ext cx="446949" cy="4346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254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164CE5C-922C-46BD-9914-8C55A76B94BF}"/>
              </a:ext>
            </a:extLst>
          </p:cNvPr>
          <p:cNvSpPr/>
          <p:nvPr/>
        </p:nvSpPr>
        <p:spPr>
          <a:xfrm>
            <a:off x="5420793" y="1394153"/>
            <a:ext cx="1910808" cy="80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D9C1F56-20C3-47AE-A4CF-2E20F1A5BDB5}"/>
              </a:ext>
            </a:extLst>
          </p:cNvPr>
          <p:cNvSpPr/>
          <p:nvPr/>
        </p:nvSpPr>
        <p:spPr>
          <a:xfrm>
            <a:off x="3871507" y="2502641"/>
            <a:ext cx="1910808" cy="80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4684E9D-FA77-4D85-B7B7-5C27CAC2FB62}"/>
              </a:ext>
            </a:extLst>
          </p:cNvPr>
          <p:cNvSpPr/>
          <p:nvPr/>
        </p:nvSpPr>
        <p:spPr>
          <a:xfrm>
            <a:off x="6836132" y="2502641"/>
            <a:ext cx="1910808" cy="80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848A105-DD6E-415E-B0F4-DA619ED58B40}"/>
              </a:ext>
            </a:extLst>
          </p:cNvPr>
          <p:cNvSpPr/>
          <p:nvPr/>
        </p:nvSpPr>
        <p:spPr>
          <a:xfrm>
            <a:off x="1808982" y="3703388"/>
            <a:ext cx="1910808" cy="80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815E1B8-9459-4342-9331-CAF35FD024AC}"/>
              </a:ext>
            </a:extLst>
          </p:cNvPr>
          <p:cNvSpPr/>
          <p:nvPr/>
        </p:nvSpPr>
        <p:spPr>
          <a:xfrm>
            <a:off x="4060127" y="3703388"/>
            <a:ext cx="1910808" cy="80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94C0F9C-7462-4CF1-BF9F-76C1BE06C8D0}"/>
              </a:ext>
            </a:extLst>
          </p:cNvPr>
          <p:cNvSpPr/>
          <p:nvPr/>
        </p:nvSpPr>
        <p:spPr>
          <a:xfrm>
            <a:off x="6569605" y="3703388"/>
            <a:ext cx="1910808" cy="80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F70AA15-B1CA-4933-9966-F088CA15CAEB}"/>
              </a:ext>
            </a:extLst>
          </p:cNvPr>
          <p:cNvSpPr/>
          <p:nvPr/>
        </p:nvSpPr>
        <p:spPr>
          <a:xfrm>
            <a:off x="8919159" y="3703388"/>
            <a:ext cx="1910808" cy="80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1C6466A-4938-4F62-A797-D91F0D7C3DCE}"/>
              </a:ext>
            </a:extLst>
          </p:cNvPr>
          <p:cNvCxnSpPr>
            <a:stCxn id="7" idx="2"/>
            <a:endCxn id="8" idx="0"/>
          </p:cNvCxnSpPr>
          <p:nvPr/>
        </p:nvCxnSpPr>
        <p:spPr>
          <a:xfrm flipH="1">
            <a:off x="4826911" y="2197841"/>
            <a:ext cx="1549286" cy="3048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2513E32-F610-4C19-81A7-331E3FEA91F1}"/>
              </a:ext>
            </a:extLst>
          </p:cNvPr>
          <p:cNvCxnSpPr>
            <a:stCxn id="7" idx="2"/>
            <a:endCxn id="9" idx="0"/>
          </p:cNvCxnSpPr>
          <p:nvPr/>
        </p:nvCxnSpPr>
        <p:spPr>
          <a:xfrm>
            <a:off x="6376197" y="2197841"/>
            <a:ext cx="1415339" cy="3048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988D4D3-B967-44C3-A2F3-570AFC30D629}"/>
              </a:ext>
            </a:extLst>
          </p:cNvPr>
          <p:cNvCxnSpPr>
            <a:stCxn id="8" idx="2"/>
            <a:endCxn id="10" idx="0"/>
          </p:cNvCxnSpPr>
          <p:nvPr/>
        </p:nvCxnSpPr>
        <p:spPr>
          <a:xfrm flipH="1">
            <a:off x="2764386" y="3306329"/>
            <a:ext cx="2062525" cy="39705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BEAD341-5F2C-443E-BADA-562C61246D14}"/>
              </a:ext>
            </a:extLst>
          </p:cNvPr>
          <p:cNvCxnSpPr>
            <a:stCxn id="8" idx="2"/>
            <a:endCxn id="11" idx="0"/>
          </p:cNvCxnSpPr>
          <p:nvPr/>
        </p:nvCxnSpPr>
        <p:spPr>
          <a:xfrm>
            <a:off x="4826911" y="3306329"/>
            <a:ext cx="188620" cy="39705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FD45CC5-1CD4-4425-8CAF-E1304CA9DC22}"/>
              </a:ext>
            </a:extLst>
          </p:cNvPr>
          <p:cNvCxnSpPr>
            <a:stCxn id="9" idx="2"/>
            <a:endCxn id="12" idx="0"/>
          </p:cNvCxnSpPr>
          <p:nvPr/>
        </p:nvCxnSpPr>
        <p:spPr>
          <a:xfrm flipH="1">
            <a:off x="7525009" y="3306329"/>
            <a:ext cx="266527" cy="39705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00F9FE9-8D0C-4181-BE0B-0FD80B4A6804}"/>
              </a:ext>
            </a:extLst>
          </p:cNvPr>
          <p:cNvCxnSpPr>
            <a:stCxn id="9" idx="2"/>
            <a:endCxn id="13" idx="0"/>
          </p:cNvCxnSpPr>
          <p:nvPr/>
        </p:nvCxnSpPr>
        <p:spPr>
          <a:xfrm>
            <a:off x="7791536" y="3306329"/>
            <a:ext cx="2083027" cy="39705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itle 1">
            <a:extLst>
              <a:ext uri="{FF2B5EF4-FFF2-40B4-BE49-F238E27FC236}">
                <a16:creationId xmlns:a16="http://schemas.microsoft.com/office/drawing/2014/main" id="{5185401D-059E-42E9-9432-210D5800CB80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9DF58F44-B314-4FB7-826D-A1864FAE2309}"/>
              </a:ext>
            </a:extLst>
          </p:cNvPr>
          <p:cNvSpPr/>
          <p:nvPr/>
        </p:nvSpPr>
        <p:spPr>
          <a:xfrm>
            <a:off x="5140596" y="5213037"/>
            <a:ext cx="1910808" cy="80368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17F7FC3-F0B8-4181-AEBD-5ACC88354CFE}"/>
              </a:ext>
            </a:extLst>
          </p:cNvPr>
          <p:cNvCxnSpPr>
            <a:endCxn id="27" idx="1"/>
          </p:cNvCxnSpPr>
          <p:nvPr/>
        </p:nvCxnSpPr>
        <p:spPr>
          <a:xfrm>
            <a:off x="2415164" y="4507076"/>
            <a:ext cx="2725432" cy="11078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EAB9B30-F881-4596-BC52-A0A712AEEB20}"/>
              </a:ext>
            </a:extLst>
          </p:cNvPr>
          <p:cNvCxnSpPr>
            <a:endCxn id="27" idx="1"/>
          </p:cNvCxnSpPr>
          <p:nvPr/>
        </p:nvCxnSpPr>
        <p:spPr>
          <a:xfrm>
            <a:off x="3272842" y="4507076"/>
            <a:ext cx="1867754" cy="11078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EEFEC34-019D-4E07-84CE-43757781AD6A}"/>
              </a:ext>
            </a:extLst>
          </p:cNvPr>
          <p:cNvCxnSpPr>
            <a:endCxn id="27" idx="1"/>
          </p:cNvCxnSpPr>
          <p:nvPr/>
        </p:nvCxnSpPr>
        <p:spPr>
          <a:xfrm>
            <a:off x="4559699" y="4515341"/>
            <a:ext cx="580897" cy="109954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177DFD7-FE55-4663-9889-1D0B0F5D1E6D}"/>
              </a:ext>
            </a:extLst>
          </p:cNvPr>
          <p:cNvCxnSpPr>
            <a:endCxn id="27" idx="1"/>
          </p:cNvCxnSpPr>
          <p:nvPr/>
        </p:nvCxnSpPr>
        <p:spPr>
          <a:xfrm flipH="1">
            <a:off x="5140596" y="4507076"/>
            <a:ext cx="349904" cy="11078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9CC4B7F-7C2D-428F-B291-3E8DF0795D5B}"/>
              </a:ext>
            </a:extLst>
          </p:cNvPr>
          <p:cNvCxnSpPr>
            <a:endCxn id="27" idx="3"/>
          </p:cNvCxnSpPr>
          <p:nvPr/>
        </p:nvCxnSpPr>
        <p:spPr>
          <a:xfrm>
            <a:off x="7051404" y="4507076"/>
            <a:ext cx="0" cy="11078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01B1534F-AE43-4F12-996D-5FAC8D0DDE62}"/>
              </a:ext>
            </a:extLst>
          </p:cNvPr>
          <p:cNvCxnSpPr>
            <a:cxnSpLocks/>
            <a:endCxn id="27" idx="3"/>
          </p:cNvCxnSpPr>
          <p:nvPr/>
        </p:nvCxnSpPr>
        <p:spPr>
          <a:xfrm flipH="1">
            <a:off x="7051404" y="4515341"/>
            <a:ext cx="960872" cy="109954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059899C-600E-4C5E-AA66-49E81B0EBAED}"/>
              </a:ext>
            </a:extLst>
          </p:cNvPr>
          <p:cNvCxnSpPr>
            <a:endCxn id="27" idx="3"/>
          </p:cNvCxnSpPr>
          <p:nvPr/>
        </p:nvCxnSpPr>
        <p:spPr>
          <a:xfrm flipH="1">
            <a:off x="7051404" y="4515341"/>
            <a:ext cx="2445235" cy="109954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1A170F3-4EC4-42F9-80CD-371425B49E3A}"/>
              </a:ext>
            </a:extLst>
          </p:cNvPr>
          <p:cNvCxnSpPr>
            <a:endCxn id="27" idx="3"/>
          </p:cNvCxnSpPr>
          <p:nvPr/>
        </p:nvCxnSpPr>
        <p:spPr>
          <a:xfrm flipH="1">
            <a:off x="7051404" y="4507076"/>
            <a:ext cx="3289927" cy="11078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6117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See the source image">
            <a:extLst>
              <a:ext uri="{FF2B5EF4-FFF2-40B4-BE49-F238E27FC236}">
                <a16:creationId xmlns:a16="http://schemas.microsoft.com/office/drawing/2014/main" id="{530B74C7-1E5E-4404-8FF8-4E8858034E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402" b="94270" l="1522" r="99058">
                        <a14:foregroundMark x1="1667" y1="7699" x2="7536" y2="3402"/>
                        <a14:foregroundMark x1="2095" y1="77193" x2="2319" y2="89526"/>
                        <a14:foregroundMark x1="1804" y1="61156" x2="1912" y2="67092"/>
                        <a14:foregroundMark x1="1594" y1="49597" x2="1733" y2="57230"/>
                        <a14:foregroundMark x1="2971" y1="90600" x2="6304" y2="92838"/>
                        <a14:foregroundMark x1="9928" y1="92838" x2="9058" y2="82901"/>
                        <a14:foregroundMark x1="8913" y1="79588" x2="42174" y2="76634"/>
                        <a14:foregroundMark x1="42174" y1="76634" x2="66522" y2="80483"/>
                        <a14:foregroundMark x1="66522" y1="80483" x2="80870" y2="80125"/>
                        <a14:foregroundMark x1="80870" y1="80125" x2="86884" y2="80662"/>
                        <a14:foregroundMark x1="86884" y1="80662" x2="92826" y2="80483"/>
                        <a14:foregroundMark x1="92826" y1="80483" x2="95072" y2="80483"/>
                        <a14:foregroundMark x1="97101" y1="78245" x2="96884" y2="15756"/>
                        <a14:foregroundMark x1="96884" y1="15756" x2="89855" y2="11370"/>
                        <a14:foregroundMark x1="89855" y1="11370" x2="43696" y2="8236"/>
                        <a14:foregroundMark x1="43696" y1="8236" x2="37971" y2="6177"/>
                        <a14:foregroundMark x1="37971" y1="6177" x2="10797" y2="4208"/>
                        <a14:foregroundMark x1="10797" y1="4208" x2="8261" y2="20770"/>
                        <a14:foregroundMark x1="8261" y1="20770" x2="12754" y2="27126"/>
                        <a14:foregroundMark x1="12754" y1="27126" x2="29855" y2="31513"/>
                        <a14:foregroundMark x1="19710" y1="10385" x2="36739" y2="12265"/>
                        <a14:foregroundMark x1="97754" y1="45389" x2="89928" y2="44226"/>
                        <a14:foregroundMark x1="96377" y1="44136" x2="99130" y2="70457"/>
                        <a14:foregroundMark x1="15870" y1="94270" x2="31812" y2="93107"/>
                        <a14:foregroundMark x1="33841" y1="92927" x2="93333" y2="86750"/>
                        <a14:foregroundMark x1="93333" y1="86750" x2="98478" y2="86750"/>
                        <a14:foregroundMark x1="1884" y1="19964" x2="2319" y2="36347"/>
                        <a14:foregroundMark x1="1957" y1="38048" x2="1957" y2="38675"/>
                        <a14:foregroundMark x1="1812" y1="42256" x2="1884" y2="49418"/>
                        <a14:foregroundMark x1="1884" y1="58997" x2="1957" y2="60161"/>
                        <a14:foregroundMark x1="1884" y1="57744" x2="2029" y2="61594"/>
                        <a14:foregroundMark x1="2174" y1="80662" x2="2174" y2="80662"/>
                        <a14:foregroundMark x1="2029" y1="81289" x2="2029" y2="83885"/>
                        <a14:foregroundMark x1="1957" y1="84960" x2="1957" y2="85497"/>
                        <a14:foregroundMark x1="1812" y1="57833" x2="2029" y2="61504"/>
                        <a14:foregroundMark x1="1812" y1="60609" x2="1812" y2="59534"/>
                        <a14:foregroundMark x1="1812" y1="59534" x2="1739" y2="57833"/>
                        <a14:foregroundMark x1="1667" y1="48791" x2="1957" y2="46464"/>
                        <a14:foregroundMark x1="1884" y1="25783" x2="1594" y2="25962"/>
                        <a14:foregroundMark x1="72899" y1="58460" x2="72899" y2="61325"/>
                        <a14:foregroundMark x1="98333" y1="74485" x2="98188" y2="79499"/>
                        <a14:foregroundMark x1="94710" y1="11549" x2="98043" y2="17278"/>
                        <a14:foregroundMark x1="98043" y1="17278" x2="98043" y2="17547"/>
                        <a14:foregroundMark x1="96087" y1="11996" x2="98116" y2="15846"/>
                        <a14:foregroundMark x1="97754" y1="11638" x2="98261" y2="13339"/>
                        <a14:backgroundMark x1="1014" y1="4387" x2="3406" y2="2507"/>
                        <a14:backgroundMark x1="39638" y1="1880" x2="41522" y2="1970"/>
                        <a14:backgroundMark x1="41522" y1="1970" x2="48116" y2="2417"/>
                        <a14:backgroundMark x1="48116" y1="2417" x2="53913" y2="2149"/>
                        <a14:backgroundMark x1="53913" y1="2149" x2="56884" y2="2149"/>
                        <a14:backgroundMark x1="37681" y1="269" x2="37681" y2="269"/>
                        <a14:backgroundMark x1="38116" y1="2507" x2="27246" y2="2149"/>
                        <a14:backgroundMark x1="22536" y1="2238" x2="7029" y2="627"/>
                        <a14:backgroundMark x1="507" y1="9132" x2="1014" y2="18621"/>
                        <a14:backgroundMark x1="797" y1="38675" x2="797" y2="42077"/>
                        <a14:backgroundMark x1="797" y1="32587" x2="797" y2="38048"/>
                        <a14:backgroundMark x1="797" y1="42077" x2="145" y2="55327"/>
                        <a14:backgroundMark x1="645" y1="60286" x2="145" y2="65622"/>
                        <a14:backgroundMark x1="942" y1="57117" x2="878" y2="57802"/>
                        <a14:backgroundMark x1="1232" y1="67055" x2="797" y2="78962"/>
                        <a14:backgroundMark x1="507" y1="21128" x2="580" y2="22202"/>
                        <a14:backgroundMark x1="1594" y1="7789" x2="1522" y2="9311"/>
                        <a14:backgroundMark x1="1377" y1="18442" x2="1317" y2="19987"/>
                        <a14:backgroundMark x1="99710" y1="72337" x2="99855" y2="79857"/>
                        <a14:backgroundMark x1="99638" y1="81110" x2="99710" y2="84244"/>
                        <a14:backgroundMark x1="99710" y1="22739" x2="99710" y2="25246"/>
                        <a14:backgroundMark x1="99710" y1="26679" x2="99710" y2="39660"/>
                        <a14:backgroundMark x1="99710" y1="22560" x2="99710" y2="20591"/>
                        <a14:backgroundMark x1="99710" y1="19964" x2="99710" y2="18084"/>
                        <a14:backgroundMark x1="99638" y1="13250" x2="99638" y2="18174"/>
                        <a14:backgroundMark x1="99783" y1="11370" x2="99783" y2="133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3775" y="3217060"/>
            <a:ext cx="2764450" cy="2237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3963BCE-2504-457F-898E-D141ACD184BA}"/>
              </a:ext>
            </a:extLst>
          </p:cNvPr>
          <p:cNvSpPr/>
          <p:nvPr/>
        </p:nvSpPr>
        <p:spPr bwMode="auto">
          <a:xfrm>
            <a:off x="0" y="491086"/>
            <a:ext cx="4143375" cy="566189"/>
          </a:xfrm>
          <a:prstGeom prst="rect">
            <a:avLst/>
          </a:prstGeom>
          <a:solidFill>
            <a:srgbClr val="27133D">
              <a:alpha val="7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D6B1A3E-F2A0-4657-88A0-7A3713575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6" y="494658"/>
            <a:ext cx="9144000" cy="2492990"/>
          </a:xfrm>
        </p:spPr>
        <p:txBody>
          <a:bodyPr/>
          <a:lstStyle/>
          <a:p>
            <a:r>
              <a:rPr lang="en-US">
                <a:solidFill>
                  <a:srgbClr val="0078D4"/>
                </a:solidFill>
              </a:rPr>
              <a:t>👓</a:t>
            </a:r>
            <a:r>
              <a:rPr lang="en-US"/>
              <a:t> Help us learn</a:t>
            </a:r>
            <a:br>
              <a:rPr lang="en-US"/>
            </a:br>
            <a:br>
              <a:rPr lang="en-US"/>
            </a:br>
            <a:r>
              <a:rPr lang="en-US">
                <a:solidFill>
                  <a:srgbClr val="0078D4"/>
                </a:solidFill>
              </a:rPr>
              <a:t>📝</a:t>
            </a:r>
            <a:r>
              <a:rPr lang="en-US"/>
              <a:t> Take our survey </a:t>
            </a:r>
            <a:r>
              <a:rPr lang="en-US">
                <a:hlinkClick r:id="rId4"/>
              </a:rPr>
              <a:t>https://aka.ms/cppcon</a:t>
            </a:r>
            <a:br>
              <a:rPr lang="en-US"/>
            </a:br>
            <a:br>
              <a:rPr lang="en-US"/>
            </a:br>
            <a:r>
              <a:rPr lang="en-US">
                <a:solidFill>
                  <a:srgbClr val="0078D4"/>
                </a:solidFill>
              </a:rPr>
              <a:t>🎁</a:t>
            </a:r>
            <a:r>
              <a:rPr lang="en-US"/>
              <a:t> And have a chance to win an Xbox One 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47651C5-72E8-43F1-8C1E-52B2E10F481E}"/>
              </a:ext>
            </a:extLst>
          </p:cNvPr>
          <p:cNvGrpSpPr/>
          <p:nvPr/>
        </p:nvGrpSpPr>
        <p:grpSpPr>
          <a:xfrm>
            <a:off x="585216" y="5683452"/>
            <a:ext cx="11202395" cy="857074"/>
            <a:chOff x="667633" y="4986146"/>
            <a:chExt cx="11202395" cy="85707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BE1461C-AFD8-4566-98F7-27ACC65C7EB5}"/>
                </a:ext>
              </a:extLst>
            </p:cNvPr>
            <p:cNvSpPr txBox="1"/>
            <p:nvPr/>
          </p:nvSpPr>
          <p:spPr>
            <a:xfrm>
              <a:off x="1368793" y="4986832"/>
              <a:ext cx="10501235" cy="856388"/>
            </a:xfrm>
            <a:prstGeom prst="rect">
              <a:avLst/>
            </a:prstGeom>
            <a:solidFill>
              <a:srgbClr val="FFAE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Fri 9/20 16:15 – 18:00 </a:t>
              </a:r>
              <a:endParaRPr kumimoji="0" lang="en-US" sz="1600" b="0" i="1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De-fragmenting C++: Making Exceptions and RTTI More Affordable and Usable (“Simplifying C++” #6 of N)</a:t>
              </a:r>
            </a:p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Herb Sutter @ Aurora A</a:t>
              </a: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5765BF4-29BB-48A4-AF0C-7638CAE9807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4500" b="95500" l="9500" r="90000">
                          <a14:foregroundMark x1="44000" y1="7750" x2="64500" y2="8500"/>
                          <a14:foregroundMark x1="50500" y1="4500" x2="55500" y2="4500"/>
                          <a14:foregroundMark x1="30500" y1="90000" x2="57500" y2="90750"/>
                          <a14:foregroundMark x1="37250" y1="94500" x2="48750" y2="95500"/>
                          <a14:foregroundMark x1="11000" y1="67250" x2="13000" y2="42250"/>
                          <a14:foregroundMark x1="9500" y1="48500" x2="13750" y2="69500"/>
                          <a14:foregroundMark x1="42250" y1="54750" x2="70000" y2="52250"/>
                          <a14:foregroundMark x1="48750" y1="36750" x2="48750" y2="36750"/>
                          <a14:foregroundMark x1="65000" y1="43500" x2="65000" y2="43500"/>
                          <a14:foregroundMark x1="48500" y1="65500" x2="48500" y2="65500"/>
                          <a14:backgroundMark x1="48750" y1="49250" x2="48750" y2="49250"/>
                        </a14:backgroundRemoval>
                      </a14:imgEffect>
                    </a14:imgLayer>
                  </a14:imgProps>
                </a:ext>
              </a:extLst>
            </a:blip>
            <a:srcRect/>
            <a:stretch/>
          </p:blipFill>
          <p:spPr>
            <a:xfrm>
              <a:off x="667633" y="4986146"/>
              <a:ext cx="647700" cy="647700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D9EEDE8A-E798-4601-B90D-F5506C964D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402" b="89744" l="8013" r="90705">
                        <a14:foregroundMark x1="9615" y1="60684" x2="8013" y2="67094"/>
                        <a14:foregroundMark x1="84615" y1="77778" x2="85577" y2="76923"/>
                        <a14:foregroundMark x1="90385" y1="67949" x2="90705" y2="735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5216" y="3381045"/>
            <a:ext cx="2764450" cy="207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152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BF05A-2870-4D09-8AD1-8259D9E9B54B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AF2B76-D5C5-4EA4-A3A7-08B238AEFB17}"/>
              </a:ext>
            </a:extLst>
          </p:cNvPr>
          <p:cNvSpPr/>
          <p:nvPr/>
        </p:nvSpPr>
        <p:spPr>
          <a:xfrm>
            <a:off x="1656701" y="1924818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buckets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8BCD5B-6537-416A-A4CF-8C0AED564AD7}"/>
              </a:ext>
            </a:extLst>
          </p:cNvPr>
          <p:cNvSpPr/>
          <p:nvPr/>
        </p:nvSpPr>
        <p:spPr>
          <a:xfrm>
            <a:off x="1656701" y="2100250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339ACE-4C82-4B37-A9D3-FB41E29352AC}"/>
              </a:ext>
            </a:extLst>
          </p:cNvPr>
          <p:cNvSpPr/>
          <p:nvPr/>
        </p:nvSpPr>
        <p:spPr>
          <a:xfrm>
            <a:off x="1656701" y="2287163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74A783-B144-4ED5-8766-007E694AF31C}"/>
              </a:ext>
            </a:extLst>
          </p:cNvPr>
          <p:cNvSpPr/>
          <p:nvPr/>
        </p:nvSpPr>
        <p:spPr>
          <a:xfrm>
            <a:off x="1656701" y="2462595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3318A3-422C-4016-8695-B1E5DFB98C57}"/>
              </a:ext>
            </a:extLst>
          </p:cNvPr>
          <p:cNvSpPr/>
          <p:nvPr/>
        </p:nvSpPr>
        <p:spPr>
          <a:xfrm>
            <a:off x="1656701" y="263802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4879036-12CA-4A33-AAB7-D3B9F0A64DC8}"/>
              </a:ext>
            </a:extLst>
          </p:cNvPr>
          <p:cNvSpPr/>
          <p:nvPr/>
        </p:nvSpPr>
        <p:spPr>
          <a:xfrm>
            <a:off x="1656701" y="2813459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EFB751-B362-4BCC-802B-0FFA9BCCBF5B}"/>
              </a:ext>
            </a:extLst>
          </p:cNvPr>
          <p:cNvSpPr/>
          <p:nvPr/>
        </p:nvSpPr>
        <p:spPr>
          <a:xfrm>
            <a:off x="1656701" y="300037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4026CC-B3D8-43A8-B180-2CCB5D9FEC90}"/>
              </a:ext>
            </a:extLst>
          </p:cNvPr>
          <p:cNvSpPr/>
          <p:nvPr/>
        </p:nvSpPr>
        <p:spPr>
          <a:xfrm>
            <a:off x="1656701" y="3175804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45A137-AF4F-487B-A053-201FC2F3E194}"/>
              </a:ext>
            </a:extLst>
          </p:cNvPr>
          <p:cNvSpPr/>
          <p:nvPr/>
        </p:nvSpPr>
        <p:spPr>
          <a:xfrm>
            <a:off x="1656701" y="336271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34CF6BF-4B87-40A3-9866-EC844AD1A4CE}"/>
              </a:ext>
            </a:extLst>
          </p:cNvPr>
          <p:cNvSpPr/>
          <p:nvPr/>
        </p:nvSpPr>
        <p:spPr>
          <a:xfrm>
            <a:off x="1656701" y="3538149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8062AA2-871F-4D7B-9B4B-AF27C9F97D6B}"/>
              </a:ext>
            </a:extLst>
          </p:cNvPr>
          <p:cNvSpPr/>
          <p:nvPr/>
        </p:nvSpPr>
        <p:spPr>
          <a:xfrm>
            <a:off x="1656701" y="372506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4FE3E52-FF5E-45FF-ACCC-664443856FF7}"/>
              </a:ext>
            </a:extLst>
          </p:cNvPr>
          <p:cNvSpPr/>
          <p:nvPr/>
        </p:nvSpPr>
        <p:spPr>
          <a:xfrm>
            <a:off x="1656701" y="3900494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D70B3A-73CA-49CE-BF76-4D6E2AF2280E}"/>
              </a:ext>
            </a:extLst>
          </p:cNvPr>
          <p:cNvSpPr/>
          <p:nvPr/>
        </p:nvSpPr>
        <p:spPr>
          <a:xfrm>
            <a:off x="1656701" y="4075926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826E70-2270-48EB-BBF8-3A46417A91B4}"/>
              </a:ext>
            </a:extLst>
          </p:cNvPr>
          <p:cNvSpPr/>
          <p:nvPr/>
        </p:nvSpPr>
        <p:spPr>
          <a:xfrm>
            <a:off x="1656701" y="4251358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279A6DF-952D-4FD5-B020-F4AE85BE90E4}"/>
              </a:ext>
            </a:extLst>
          </p:cNvPr>
          <p:cNvSpPr/>
          <p:nvPr/>
        </p:nvSpPr>
        <p:spPr>
          <a:xfrm>
            <a:off x="1656701" y="4438271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DF884AE-79DF-448E-ABAC-5E7AB4532388}"/>
              </a:ext>
            </a:extLst>
          </p:cNvPr>
          <p:cNvSpPr/>
          <p:nvPr/>
        </p:nvSpPr>
        <p:spPr>
          <a:xfrm>
            <a:off x="1656701" y="4613703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998330-3120-4828-96D9-804960B574C2}"/>
              </a:ext>
            </a:extLst>
          </p:cNvPr>
          <p:cNvSpPr/>
          <p:nvPr/>
        </p:nvSpPr>
        <p:spPr>
          <a:xfrm>
            <a:off x="4711414" y="1916280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AA3570B-321D-445A-8FF6-174A90DFBCDF}"/>
              </a:ext>
            </a:extLst>
          </p:cNvPr>
          <p:cNvSpPr/>
          <p:nvPr/>
        </p:nvSpPr>
        <p:spPr>
          <a:xfrm>
            <a:off x="7106076" y="1916280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BBAD0B1-43D2-4905-B2F7-CD8C879329AB}"/>
              </a:ext>
            </a:extLst>
          </p:cNvPr>
          <p:cNvSpPr/>
          <p:nvPr/>
        </p:nvSpPr>
        <p:spPr>
          <a:xfrm>
            <a:off x="4711414" y="3695235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1F55CB5-E1E2-4621-9AD3-D16CD606CF9A}"/>
              </a:ext>
            </a:extLst>
          </p:cNvPr>
          <p:cNvCxnSpPr>
            <a:stCxn id="6" idx="3"/>
            <a:endCxn id="19" idx="1"/>
          </p:cNvCxnSpPr>
          <p:nvPr/>
        </p:nvCxnSpPr>
        <p:spPr>
          <a:xfrm flipV="1">
            <a:off x="3227052" y="2334526"/>
            <a:ext cx="1484362" cy="22152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59B5F95-A91F-4CC0-958C-6A6A4D35B5AD}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 flipV="1">
            <a:off x="3227052" y="4113481"/>
            <a:ext cx="1484362" cy="5590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7856E8C-7549-49BA-BFF8-A8F12BF0D3BF}"/>
              </a:ext>
            </a:extLst>
          </p:cNvPr>
          <p:cNvCxnSpPr>
            <a:cxnSpLocks/>
            <a:stCxn id="19" idx="3"/>
            <a:endCxn id="20" idx="1"/>
          </p:cNvCxnSpPr>
          <p:nvPr/>
        </p:nvCxnSpPr>
        <p:spPr>
          <a:xfrm>
            <a:off x="6277786" y="2334526"/>
            <a:ext cx="82829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8678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BF05A-2870-4D09-8AD1-8259D9E9B54B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AF2B76-D5C5-4EA4-A3A7-08B238AEFB17}"/>
              </a:ext>
            </a:extLst>
          </p:cNvPr>
          <p:cNvSpPr/>
          <p:nvPr/>
        </p:nvSpPr>
        <p:spPr>
          <a:xfrm>
            <a:off x="1656701" y="1924818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buckets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8BCD5B-6537-416A-A4CF-8C0AED564AD7}"/>
              </a:ext>
            </a:extLst>
          </p:cNvPr>
          <p:cNvSpPr/>
          <p:nvPr/>
        </p:nvSpPr>
        <p:spPr>
          <a:xfrm>
            <a:off x="1656701" y="2100250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339ACE-4C82-4B37-A9D3-FB41E29352AC}"/>
              </a:ext>
            </a:extLst>
          </p:cNvPr>
          <p:cNvSpPr/>
          <p:nvPr/>
        </p:nvSpPr>
        <p:spPr>
          <a:xfrm>
            <a:off x="1656701" y="2287163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74A783-B144-4ED5-8766-007E694AF31C}"/>
              </a:ext>
            </a:extLst>
          </p:cNvPr>
          <p:cNvSpPr/>
          <p:nvPr/>
        </p:nvSpPr>
        <p:spPr>
          <a:xfrm>
            <a:off x="1656701" y="2462595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3318A3-422C-4016-8695-B1E5DFB98C57}"/>
              </a:ext>
            </a:extLst>
          </p:cNvPr>
          <p:cNvSpPr/>
          <p:nvPr/>
        </p:nvSpPr>
        <p:spPr>
          <a:xfrm>
            <a:off x="1656701" y="263802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4879036-12CA-4A33-AAB7-D3B9F0A64DC8}"/>
              </a:ext>
            </a:extLst>
          </p:cNvPr>
          <p:cNvSpPr/>
          <p:nvPr/>
        </p:nvSpPr>
        <p:spPr>
          <a:xfrm>
            <a:off x="1656701" y="2813459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EFB751-B362-4BCC-802B-0FFA9BCCBF5B}"/>
              </a:ext>
            </a:extLst>
          </p:cNvPr>
          <p:cNvSpPr/>
          <p:nvPr/>
        </p:nvSpPr>
        <p:spPr>
          <a:xfrm>
            <a:off x="1656701" y="300037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4026CC-B3D8-43A8-B180-2CCB5D9FEC90}"/>
              </a:ext>
            </a:extLst>
          </p:cNvPr>
          <p:cNvSpPr/>
          <p:nvPr/>
        </p:nvSpPr>
        <p:spPr>
          <a:xfrm>
            <a:off x="1656701" y="3175804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45A137-AF4F-487B-A053-201FC2F3E194}"/>
              </a:ext>
            </a:extLst>
          </p:cNvPr>
          <p:cNvSpPr/>
          <p:nvPr/>
        </p:nvSpPr>
        <p:spPr>
          <a:xfrm>
            <a:off x="1656701" y="336271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34CF6BF-4B87-40A3-9866-EC844AD1A4CE}"/>
              </a:ext>
            </a:extLst>
          </p:cNvPr>
          <p:cNvSpPr/>
          <p:nvPr/>
        </p:nvSpPr>
        <p:spPr>
          <a:xfrm>
            <a:off x="1656701" y="3538149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8062AA2-871F-4D7B-9B4B-AF27C9F97D6B}"/>
              </a:ext>
            </a:extLst>
          </p:cNvPr>
          <p:cNvSpPr/>
          <p:nvPr/>
        </p:nvSpPr>
        <p:spPr>
          <a:xfrm>
            <a:off x="1656701" y="372506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4FE3E52-FF5E-45FF-ACCC-664443856FF7}"/>
              </a:ext>
            </a:extLst>
          </p:cNvPr>
          <p:cNvSpPr/>
          <p:nvPr/>
        </p:nvSpPr>
        <p:spPr>
          <a:xfrm>
            <a:off x="1656701" y="3900494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D70B3A-73CA-49CE-BF76-4D6E2AF2280E}"/>
              </a:ext>
            </a:extLst>
          </p:cNvPr>
          <p:cNvSpPr/>
          <p:nvPr/>
        </p:nvSpPr>
        <p:spPr>
          <a:xfrm>
            <a:off x="1656701" y="4075926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826E70-2270-48EB-BBF8-3A46417A91B4}"/>
              </a:ext>
            </a:extLst>
          </p:cNvPr>
          <p:cNvSpPr/>
          <p:nvPr/>
        </p:nvSpPr>
        <p:spPr>
          <a:xfrm>
            <a:off x="1656701" y="4251358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279A6DF-952D-4FD5-B020-F4AE85BE90E4}"/>
              </a:ext>
            </a:extLst>
          </p:cNvPr>
          <p:cNvSpPr/>
          <p:nvPr/>
        </p:nvSpPr>
        <p:spPr>
          <a:xfrm>
            <a:off x="1656701" y="4438271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DF884AE-79DF-448E-ABAC-5E7AB4532388}"/>
              </a:ext>
            </a:extLst>
          </p:cNvPr>
          <p:cNvSpPr/>
          <p:nvPr/>
        </p:nvSpPr>
        <p:spPr>
          <a:xfrm>
            <a:off x="1656701" y="4613703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998330-3120-4828-96D9-804960B574C2}"/>
              </a:ext>
            </a:extLst>
          </p:cNvPr>
          <p:cNvSpPr/>
          <p:nvPr/>
        </p:nvSpPr>
        <p:spPr>
          <a:xfrm>
            <a:off x="4711414" y="1916280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AA3570B-321D-445A-8FF6-174A90DFBCDF}"/>
              </a:ext>
            </a:extLst>
          </p:cNvPr>
          <p:cNvSpPr/>
          <p:nvPr/>
        </p:nvSpPr>
        <p:spPr>
          <a:xfrm>
            <a:off x="7106076" y="1916280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BBAD0B1-43D2-4905-B2F7-CD8C879329AB}"/>
              </a:ext>
            </a:extLst>
          </p:cNvPr>
          <p:cNvSpPr/>
          <p:nvPr/>
        </p:nvSpPr>
        <p:spPr>
          <a:xfrm>
            <a:off x="4711414" y="3695235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1F55CB5-E1E2-4621-9AD3-D16CD606CF9A}"/>
              </a:ext>
            </a:extLst>
          </p:cNvPr>
          <p:cNvCxnSpPr>
            <a:stCxn id="6" idx="3"/>
            <a:endCxn id="19" idx="1"/>
          </p:cNvCxnSpPr>
          <p:nvPr/>
        </p:nvCxnSpPr>
        <p:spPr>
          <a:xfrm flipV="1">
            <a:off x="3227052" y="2334526"/>
            <a:ext cx="1484362" cy="22152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59B5F95-A91F-4CC0-958C-6A6A4D35B5AD}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 flipV="1">
            <a:off x="3227052" y="4113481"/>
            <a:ext cx="1484362" cy="5590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7856E8C-7549-49BA-BFF8-A8F12BF0D3BF}"/>
              </a:ext>
            </a:extLst>
          </p:cNvPr>
          <p:cNvCxnSpPr>
            <a:cxnSpLocks/>
            <a:stCxn id="19" idx="3"/>
            <a:endCxn id="20" idx="1"/>
          </p:cNvCxnSpPr>
          <p:nvPr/>
        </p:nvCxnSpPr>
        <p:spPr>
          <a:xfrm>
            <a:off x="6277786" y="2334526"/>
            <a:ext cx="82829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&quot;Not Allowed&quot; Symbol 21">
            <a:extLst>
              <a:ext uri="{FF2B5EF4-FFF2-40B4-BE49-F238E27FC236}">
                <a16:creationId xmlns:a16="http://schemas.microsoft.com/office/drawing/2014/main" id="{E0415BC7-6F6D-4000-BB18-DCD2C67EA184}"/>
              </a:ext>
            </a:extLst>
          </p:cNvPr>
          <p:cNvSpPr/>
          <p:nvPr/>
        </p:nvSpPr>
        <p:spPr>
          <a:xfrm>
            <a:off x="2452068" y="796099"/>
            <a:ext cx="5482298" cy="5320147"/>
          </a:xfrm>
          <a:prstGeom prst="noSmoking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67908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D87D130-86CF-4F6A-805F-88B01379320B}"/>
              </a:ext>
            </a:extLst>
          </p:cNvPr>
          <p:cNvSpPr/>
          <p:nvPr/>
        </p:nvSpPr>
        <p:spPr>
          <a:xfrm>
            <a:off x="4006137" y="2805731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5E7E5F-0CFE-45C4-8A0C-11CB49026CEE}"/>
              </a:ext>
            </a:extLst>
          </p:cNvPr>
          <p:cNvSpPr/>
          <p:nvPr/>
        </p:nvSpPr>
        <p:spPr>
          <a:xfrm>
            <a:off x="6073447" y="2805731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384C3DF-2936-463E-B745-EC2CDA159D13}"/>
              </a:ext>
            </a:extLst>
          </p:cNvPr>
          <p:cNvSpPr/>
          <p:nvPr/>
        </p:nvSpPr>
        <p:spPr>
          <a:xfrm>
            <a:off x="8140757" y="2805731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176ABC-6C29-45C5-930D-1BEEE7968E60}"/>
              </a:ext>
            </a:extLst>
          </p:cNvPr>
          <p:cNvSpPr/>
          <p:nvPr/>
        </p:nvSpPr>
        <p:spPr>
          <a:xfrm>
            <a:off x="10174579" y="2805731"/>
            <a:ext cx="1566372" cy="8364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C83F8E2-36CB-4A14-9F28-7F2C7732BFF0}"/>
              </a:ext>
            </a:extLst>
          </p:cNvPr>
          <p:cNvCxnSpPr/>
          <p:nvPr/>
        </p:nvCxnSpPr>
        <p:spPr>
          <a:xfrm>
            <a:off x="5572509" y="2891841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FBDFB74-992C-422F-81CE-B1FB5F2224CE}"/>
              </a:ext>
            </a:extLst>
          </p:cNvPr>
          <p:cNvCxnSpPr/>
          <p:nvPr/>
        </p:nvCxnSpPr>
        <p:spPr>
          <a:xfrm>
            <a:off x="7639819" y="2891841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5787D4-04D8-4719-82DA-46BEEBC601AE}"/>
              </a:ext>
            </a:extLst>
          </p:cNvPr>
          <p:cNvCxnSpPr/>
          <p:nvPr/>
        </p:nvCxnSpPr>
        <p:spPr>
          <a:xfrm>
            <a:off x="9673641" y="2891841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563284A-CB80-480A-8A77-48E3310B4407}"/>
              </a:ext>
            </a:extLst>
          </p:cNvPr>
          <p:cNvCxnSpPr/>
          <p:nvPr/>
        </p:nvCxnSpPr>
        <p:spPr>
          <a:xfrm flipV="1">
            <a:off x="11374643" y="2219367"/>
            <a:ext cx="0" cy="586364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E5949AE-9F7D-4AB3-A588-1132BD5A70BA}"/>
              </a:ext>
            </a:extLst>
          </p:cNvPr>
          <p:cNvCxnSpPr>
            <a:cxnSpLocks/>
          </p:cNvCxnSpPr>
          <p:nvPr/>
        </p:nvCxnSpPr>
        <p:spPr>
          <a:xfrm flipH="1">
            <a:off x="4469488" y="2202965"/>
            <a:ext cx="6884653" cy="16402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A892AE7-53EB-4A25-8A7A-81A9D4376DFD}"/>
              </a:ext>
            </a:extLst>
          </p:cNvPr>
          <p:cNvCxnSpPr/>
          <p:nvPr/>
        </p:nvCxnSpPr>
        <p:spPr>
          <a:xfrm>
            <a:off x="4457187" y="2219367"/>
            <a:ext cx="0" cy="535108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D4F2879-F5F3-4EC5-900A-D4943A958759}"/>
              </a:ext>
            </a:extLst>
          </p:cNvPr>
          <p:cNvCxnSpPr>
            <a:cxnSpLocks/>
          </p:cNvCxnSpPr>
          <p:nvPr/>
        </p:nvCxnSpPr>
        <p:spPr>
          <a:xfrm flipH="1">
            <a:off x="4457187" y="4228587"/>
            <a:ext cx="6884653" cy="16402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F10C61A-A20B-4905-8CF9-1E163E51137C}"/>
              </a:ext>
            </a:extLst>
          </p:cNvPr>
          <p:cNvCxnSpPr/>
          <p:nvPr/>
        </p:nvCxnSpPr>
        <p:spPr>
          <a:xfrm flipV="1">
            <a:off x="4457187" y="3658625"/>
            <a:ext cx="0" cy="586364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0069E40-CC30-4430-A900-71458D88DF86}"/>
              </a:ext>
            </a:extLst>
          </p:cNvPr>
          <p:cNvCxnSpPr/>
          <p:nvPr/>
        </p:nvCxnSpPr>
        <p:spPr>
          <a:xfrm flipV="1">
            <a:off x="11341840" y="3642223"/>
            <a:ext cx="0" cy="594565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FACF294-B278-48AE-98F8-2E09E57B3380}"/>
              </a:ext>
            </a:extLst>
          </p:cNvPr>
          <p:cNvCxnSpPr/>
          <p:nvPr/>
        </p:nvCxnSpPr>
        <p:spPr>
          <a:xfrm flipH="1">
            <a:off x="9707129" y="3498707"/>
            <a:ext cx="467450" cy="0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74561E7-AF9F-4186-95BE-BF0CE0B4111C}"/>
              </a:ext>
            </a:extLst>
          </p:cNvPr>
          <p:cNvCxnSpPr/>
          <p:nvPr/>
        </p:nvCxnSpPr>
        <p:spPr>
          <a:xfrm flipH="1">
            <a:off x="7639819" y="3466587"/>
            <a:ext cx="467450" cy="0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59C37C6-86B0-4B7F-B7F2-1556C9E66502}"/>
              </a:ext>
            </a:extLst>
          </p:cNvPr>
          <p:cNvCxnSpPr/>
          <p:nvPr/>
        </p:nvCxnSpPr>
        <p:spPr>
          <a:xfrm flipH="1">
            <a:off x="5605997" y="3466587"/>
            <a:ext cx="467450" cy="0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>
            <a:extLst>
              <a:ext uri="{FF2B5EF4-FFF2-40B4-BE49-F238E27FC236}">
                <a16:creationId xmlns:a16="http://schemas.microsoft.com/office/drawing/2014/main" id="{A460AEEF-E241-4D55-9BA3-FA58AC3F1F81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4314B0F-68BE-4A39-9E36-2630532E47A0}"/>
              </a:ext>
            </a:extLst>
          </p:cNvPr>
          <p:cNvSpPr/>
          <p:nvPr/>
        </p:nvSpPr>
        <p:spPr>
          <a:xfrm>
            <a:off x="836611" y="1584481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buckets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A4C0FA-452F-4D97-AE79-5A45A7277F35}"/>
              </a:ext>
            </a:extLst>
          </p:cNvPr>
          <p:cNvSpPr/>
          <p:nvPr/>
        </p:nvSpPr>
        <p:spPr>
          <a:xfrm>
            <a:off x="836611" y="1759913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6949DAB-1C9A-4BC4-B6A7-0562EA8B8AE2}"/>
              </a:ext>
            </a:extLst>
          </p:cNvPr>
          <p:cNvSpPr/>
          <p:nvPr/>
        </p:nvSpPr>
        <p:spPr>
          <a:xfrm>
            <a:off x="836611" y="1946826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023CB0D-B182-4031-ABC9-75A8F143ED2F}"/>
              </a:ext>
            </a:extLst>
          </p:cNvPr>
          <p:cNvSpPr/>
          <p:nvPr/>
        </p:nvSpPr>
        <p:spPr>
          <a:xfrm>
            <a:off x="836611" y="2122258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0111E06-07C8-4D7D-BBFA-1FCB196D411C}"/>
              </a:ext>
            </a:extLst>
          </p:cNvPr>
          <p:cNvSpPr/>
          <p:nvPr/>
        </p:nvSpPr>
        <p:spPr>
          <a:xfrm>
            <a:off x="836611" y="2297690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90D762D-D8D6-4CB5-82C0-F7E272229733}"/>
              </a:ext>
            </a:extLst>
          </p:cNvPr>
          <p:cNvSpPr/>
          <p:nvPr/>
        </p:nvSpPr>
        <p:spPr>
          <a:xfrm>
            <a:off x="836611" y="247312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E2EC82-8A10-426D-875D-2CEC2BE20FB0}"/>
              </a:ext>
            </a:extLst>
          </p:cNvPr>
          <p:cNvSpPr/>
          <p:nvPr/>
        </p:nvSpPr>
        <p:spPr>
          <a:xfrm>
            <a:off x="836611" y="2660035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CF5733C-917B-47E1-AF6C-C5DBF6D80373}"/>
              </a:ext>
            </a:extLst>
          </p:cNvPr>
          <p:cNvSpPr/>
          <p:nvPr/>
        </p:nvSpPr>
        <p:spPr>
          <a:xfrm>
            <a:off x="836611" y="283546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2D580A7-E903-4635-BF32-23F57C6B37E3}"/>
              </a:ext>
            </a:extLst>
          </p:cNvPr>
          <p:cNvSpPr/>
          <p:nvPr/>
        </p:nvSpPr>
        <p:spPr>
          <a:xfrm>
            <a:off x="836611" y="3022380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6A69CCA-BEDA-4843-AC8B-2CB20F092DE6}"/>
              </a:ext>
            </a:extLst>
          </p:cNvPr>
          <p:cNvSpPr/>
          <p:nvPr/>
        </p:nvSpPr>
        <p:spPr>
          <a:xfrm>
            <a:off x="836611" y="319781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4CC9DF8-62BB-4EA8-B105-FA08C1C960DB}"/>
              </a:ext>
            </a:extLst>
          </p:cNvPr>
          <p:cNvSpPr/>
          <p:nvPr/>
        </p:nvSpPr>
        <p:spPr>
          <a:xfrm>
            <a:off x="836611" y="3384725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67A3AE2-2F7E-4B9B-9746-B35724451504}"/>
              </a:ext>
            </a:extLst>
          </p:cNvPr>
          <p:cNvSpPr/>
          <p:nvPr/>
        </p:nvSpPr>
        <p:spPr>
          <a:xfrm>
            <a:off x="836611" y="356015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D7C30FA-BF4E-4BFE-B617-FBE41DCEB924}"/>
              </a:ext>
            </a:extLst>
          </p:cNvPr>
          <p:cNvSpPr/>
          <p:nvPr/>
        </p:nvSpPr>
        <p:spPr>
          <a:xfrm>
            <a:off x="836611" y="3735589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BD4A355-2565-4AC8-B202-562D43B4B605}"/>
              </a:ext>
            </a:extLst>
          </p:cNvPr>
          <p:cNvSpPr/>
          <p:nvPr/>
        </p:nvSpPr>
        <p:spPr>
          <a:xfrm>
            <a:off x="836611" y="3911021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5B85035-4D88-4900-82F0-F060074D3057}"/>
              </a:ext>
            </a:extLst>
          </p:cNvPr>
          <p:cNvSpPr/>
          <p:nvPr/>
        </p:nvSpPr>
        <p:spPr>
          <a:xfrm>
            <a:off x="836611" y="4097934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A13E618-B514-40DF-BCE5-4E7E8B28F62E}"/>
              </a:ext>
            </a:extLst>
          </p:cNvPr>
          <p:cNvSpPr/>
          <p:nvPr/>
        </p:nvSpPr>
        <p:spPr>
          <a:xfrm>
            <a:off x="836611" y="4273366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DEFD5A8D-7A9F-44A4-B6DC-01FB64C84D4F}"/>
              </a:ext>
            </a:extLst>
          </p:cNvPr>
          <p:cNvCxnSpPr>
            <a:stCxn id="19" idx="3"/>
            <a:endCxn id="7" idx="0"/>
          </p:cNvCxnSpPr>
          <p:nvPr/>
        </p:nvCxnSpPr>
        <p:spPr>
          <a:xfrm>
            <a:off x="2406962" y="1677938"/>
            <a:ext cx="2382361" cy="1127793"/>
          </a:xfrm>
          <a:prstGeom prst="bentConnector2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24156B28-B03F-41F1-8E5E-4C220AA841F2}"/>
              </a:ext>
            </a:extLst>
          </p:cNvPr>
          <p:cNvCxnSpPr>
            <a:cxnSpLocks/>
            <a:stCxn id="42" idx="3"/>
            <a:endCxn id="8" idx="2"/>
          </p:cNvCxnSpPr>
          <p:nvPr/>
        </p:nvCxnSpPr>
        <p:spPr>
          <a:xfrm flipV="1">
            <a:off x="2406962" y="3642223"/>
            <a:ext cx="4449671" cy="362255"/>
          </a:xfrm>
          <a:prstGeom prst="bentConnector2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2A52E99A-9734-495F-A1A4-6205594C5AA2}"/>
              </a:ext>
            </a:extLst>
          </p:cNvPr>
          <p:cNvCxnSpPr>
            <a:cxnSpLocks/>
            <a:stCxn id="28" idx="3"/>
            <a:endCxn id="9" idx="0"/>
          </p:cNvCxnSpPr>
          <p:nvPr/>
        </p:nvCxnSpPr>
        <p:spPr>
          <a:xfrm flipV="1">
            <a:off x="2406962" y="2805731"/>
            <a:ext cx="6516981" cy="123193"/>
          </a:xfrm>
          <a:prstGeom prst="bentConnector4">
            <a:avLst>
              <a:gd name="adj1" fmla="val 13727"/>
              <a:gd name="adj2" fmla="val 435343"/>
            </a:avLst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3819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9959503D-DBED-4DED-8D42-2E362282A8E5}"/>
              </a:ext>
            </a:extLst>
          </p:cNvPr>
          <p:cNvSpPr/>
          <p:nvPr/>
        </p:nvSpPr>
        <p:spPr>
          <a:xfrm>
            <a:off x="3632721" y="1287540"/>
            <a:ext cx="8262679" cy="373550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en-US" dirty="0"/>
              <a:t>std::list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792AF7-0E54-43FD-8858-DCC4A4F6B442}"/>
              </a:ext>
            </a:extLst>
          </p:cNvPr>
          <p:cNvSpPr/>
          <p:nvPr/>
        </p:nvSpPr>
        <p:spPr>
          <a:xfrm>
            <a:off x="496154" y="1283440"/>
            <a:ext cx="2890812" cy="373550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en-US" dirty="0"/>
              <a:t>std::vector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87D130-86CF-4F6A-805F-88B01379320B}"/>
              </a:ext>
            </a:extLst>
          </p:cNvPr>
          <p:cNvSpPr/>
          <p:nvPr/>
        </p:nvSpPr>
        <p:spPr>
          <a:xfrm>
            <a:off x="4006137" y="2805731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5E7E5F-0CFE-45C4-8A0C-11CB49026CEE}"/>
              </a:ext>
            </a:extLst>
          </p:cNvPr>
          <p:cNvSpPr/>
          <p:nvPr/>
        </p:nvSpPr>
        <p:spPr>
          <a:xfrm>
            <a:off x="6073447" y="2805731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384C3DF-2936-463E-B745-EC2CDA159D13}"/>
              </a:ext>
            </a:extLst>
          </p:cNvPr>
          <p:cNvSpPr/>
          <p:nvPr/>
        </p:nvSpPr>
        <p:spPr>
          <a:xfrm>
            <a:off x="8140757" y="2805731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176ABC-6C29-45C5-930D-1BEEE7968E60}"/>
              </a:ext>
            </a:extLst>
          </p:cNvPr>
          <p:cNvSpPr/>
          <p:nvPr/>
        </p:nvSpPr>
        <p:spPr>
          <a:xfrm>
            <a:off x="10174579" y="2805731"/>
            <a:ext cx="1566372" cy="8364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C83F8E2-36CB-4A14-9F28-7F2C7732BFF0}"/>
              </a:ext>
            </a:extLst>
          </p:cNvPr>
          <p:cNvCxnSpPr/>
          <p:nvPr/>
        </p:nvCxnSpPr>
        <p:spPr>
          <a:xfrm>
            <a:off x="5572509" y="2891841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FBDFB74-992C-422F-81CE-B1FB5F2224CE}"/>
              </a:ext>
            </a:extLst>
          </p:cNvPr>
          <p:cNvCxnSpPr/>
          <p:nvPr/>
        </p:nvCxnSpPr>
        <p:spPr>
          <a:xfrm>
            <a:off x="7639819" y="2891841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5787D4-04D8-4719-82DA-46BEEBC601AE}"/>
              </a:ext>
            </a:extLst>
          </p:cNvPr>
          <p:cNvCxnSpPr/>
          <p:nvPr/>
        </p:nvCxnSpPr>
        <p:spPr>
          <a:xfrm>
            <a:off x="9673641" y="2891841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563284A-CB80-480A-8A77-48E3310B4407}"/>
              </a:ext>
            </a:extLst>
          </p:cNvPr>
          <p:cNvCxnSpPr/>
          <p:nvPr/>
        </p:nvCxnSpPr>
        <p:spPr>
          <a:xfrm flipV="1">
            <a:off x="11374643" y="2219367"/>
            <a:ext cx="0" cy="586364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E5949AE-9F7D-4AB3-A588-1132BD5A70BA}"/>
              </a:ext>
            </a:extLst>
          </p:cNvPr>
          <p:cNvCxnSpPr>
            <a:cxnSpLocks/>
          </p:cNvCxnSpPr>
          <p:nvPr/>
        </p:nvCxnSpPr>
        <p:spPr>
          <a:xfrm flipH="1">
            <a:off x="4469488" y="2202965"/>
            <a:ext cx="6884653" cy="16402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A892AE7-53EB-4A25-8A7A-81A9D4376DFD}"/>
              </a:ext>
            </a:extLst>
          </p:cNvPr>
          <p:cNvCxnSpPr/>
          <p:nvPr/>
        </p:nvCxnSpPr>
        <p:spPr>
          <a:xfrm>
            <a:off x="4457187" y="2219367"/>
            <a:ext cx="0" cy="535108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D4F2879-F5F3-4EC5-900A-D4943A958759}"/>
              </a:ext>
            </a:extLst>
          </p:cNvPr>
          <p:cNvCxnSpPr>
            <a:cxnSpLocks/>
          </p:cNvCxnSpPr>
          <p:nvPr/>
        </p:nvCxnSpPr>
        <p:spPr>
          <a:xfrm flipH="1">
            <a:off x="4457187" y="4228587"/>
            <a:ext cx="6884653" cy="16402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F10C61A-A20B-4905-8CF9-1E163E51137C}"/>
              </a:ext>
            </a:extLst>
          </p:cNvPr>
          <p:cNvCxnSpPr/>
          <p:nvPr/>
        </p:nvCxnSpPr>
        <p:spPr>
          <a:xfrm flipV="1">
            <a:off x="4457187" y="3658625"/>
            <a:ext cx="0" cy="586364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0069E40-CC30-4430-A900-71458D88DF86}"/>
              </a:ext>
            </a:extLst>
          </p:cNvPr>
          <p:cNvCxnSpPr/>
          <p:nvPr/>
        </p:nvCxnSpPr>
        <p:spPr>
          <a:xfrm flipV="1">
            <a:off x="11341840" y="3642223"/>
            <a:ext cx="0" cy="594565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FACF294-B278-48AE-98F8-2E09E57B3380}"/>
              </a:ext>
            </a:extLst>
          </p:cNvPr>
          <p:cNvCxnSpPr/>
          <p:nvPr/>
        </p:nvCxnSpPr>
        <p:spPr>
          <a:xfrm flipH="1">
            <a:off x="9707129" y="3498707"/>
            <a:ext cx="467450" cy="0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74561E7-AF9F-4186-95BE-BF0CE0B4111C}"/>
              </a:ext>
            </a:extLst>
          </p:cNvPr>
          <p:cNvCxnSpPr/>
          <p:nvPr/>
        </p:nvCxnSpPr>
        <p:spPr>
          <a:xfrm flipH="1">
            <a:off x="7639819" y="3466587"/>
            <a:ext cx="467450" cy="0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59C37C6-86B0-4B7F-B7F2-1556C9E66502}"/>
              </a:ext>
            </a:extLst>
          </p:cNvPr>
          <p:cNvCxnSpPr/>
          <p:nvPr/>
        </p:nvCxnSpPr>
        <p:spPr>
          <a:xfrm flipH="1">
            <a:off x="5605997" y="3466587"/>
            <a:ext cx="467450" cy="0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>
            <a:extLst>
              <a:ext uri="{FF2B5EF4-FFF2-40B4-BE49-F238E27FC236}">
                <a16:creationId xmlns:a16="http://schemas.microsoft.com/office/drawing/2014/main" id="{A460AEEF-E241-4D55-9BA3-FA58AC3F1F81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4314B0F-68BE-4A39-9E36-2630532E47A0}"/>
              </a:ext>
            </a:extLst>
          </p:cNvPr>
          <p:cNvSpPr/>
          <p:nvPr/>
        </p:nvSpPr>
        <p:spPr>
          <a:xfrm>
            <a:off x="836611" y="1584481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buckets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A4C0FA-452F-4D97-AE79-5A45A7277F35}"/>
              </a:ext>
            </a:extLst>
          </p:cNvPr>
          <p:cNvSpPr/>
          <p:nvPr/>
        </p:nvSpPr>
        <p:spPr>
          <a:xfrm>
            <a:off x="836611" y="1759913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6949DAB-1C9A-4BC4-B6A7-0562EA8B8AE2}"/>
              </a:ext>
            </a:extLst>
          </p:cNvPr>
          <p:cNvSpPr/>
          <p:nvPr/>
        </p:nvSpPr>
        <p:spPr>
          <a:xfrm>
            <a:off x="836611" y="1946826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023CB0D-B182-4031-ABC9-75A8F143ED2F}"/>
              </a:ext>
            </a:extLst>
          </p:cNvPr>
          <p:cNvSpPr/>
          <p:nvPr/>
        </p:nvSpPr>
        <p:spPr>
          <a:xfrm>
            <a:off x="836611" y="2122258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0111E06-07C8-4D7D-BBFA-1FCB196D411C}"/>
              </a:ext>
            </a:extLst>
          </p:cNvPr>
          <p:cNvSpPr/>
          <p:nvPr/>
        </p:nvSpPr>
        <p:spPr>
          <a:xfrm>
            <a:off x="836611" y="2297690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90D762D-D8D6-4CB5-82C0-F7E272229733}"/>
              </a:ext>
            </a:extLst>
          </p:cNvPr>
          <p:cNvSpPr/>
          <p:nvPr/>
        </p:nvSpPr>
        <p:spPr>
          <a:xfrm>
            <a:off x="836611" y="247312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E2EC82-8A10-426D-875D-2CEC2BE20FB0}"/>
              </a:ext>
            </a:extLst>
          </p:cNvPr>
          <p:cNvSpPr/>
          <p:nvPr/>
        </p:nvSpPr>
        <p:spPr>
          <a:xfrm>
            <a:off x="836611" y="2660035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CF5733C-917B-47E1-AF6C-C5DBF6D80373}"/>
              </a:ext>
            </a:extLst>
          </p:cNvPr>
          <p:cNvSpPr/>
          <p:nvPr/>
        </p:nvSpPr>
        <p:spPr>
          <a:xfrm>
            <a:off x="836611" y="283546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2D580A7-E903-4635-BF32-23F57C6B37E3}"/>
              </a:ext>
            </a:extLst>
          </p:cNvPr>
          <p:cNvSpPr/>
          <p:nvPr/>
        </p:nvSpPr>
        <p:spPr>
          <a:xfrm>
            <a:off x="836611" y="3022380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6A69CCA-BEDA-4843-AC8B-2CB20F092DE6}"/>
              </a:ext>
            </a:extLst>
          </p:cNvPr>
          <p:cNvSpPr/>
          <p:nvPr/>
        </p:nvSpPr>
        <p:spPr>
          <a:xfrm>
            <a:off x="836611" y="319781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4CC9DF8-62BB-4EA8-B105-FA08C1C960DB}"/>
              </a:ext>
            </a:extLst>
          </p:cNvPr>
          <p:cNvSpPr/>
          <p:nvPr/>
        </p:nvSpPr>
        <p:spPr>
          <a:xfrm>
            <a:off x="836611" y="3384725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67A3AE2-2F7E-4B9B-9746-B35724451504}"/>
              </a:ext>
            </a:extLst>
          </p:cNvPr>
          <p:cNvSpPr/>
          <p:nvPr/>
        </p:nvSpPr>
        <p:spPr>
          <a:xfrm>
            <a:off x="836611" y="356015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D7C30FA-BF4E-4BFE-B617-FBE41DCEB924}"/>
              </a:ext>
            </a:extLst>
          </p:cNvPr>
          <p:cNvSpPr/>
          <p:nvPr/>
        </p:nvSpPr>
        <p:spPr>
          <a:xfrm>
            <a:off x="836611" y="3735589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BD4A355-2565-4AC8-B202-562D43B4B605}"/>
              </a:ext>
            </a:extLst>
          </p:cNvPr>
          <p:cNvSpPr/>
          <p:nvPr/>
        </p:nvSpPr>
        <p:spPr>
          <a:xfrm>
            <a:off x="836611" y="3911021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5B85035-4D88-4900-82F0-F060074D3057}"/>
              </a:ext>
            </a:extLst>
          </p:cNvPr>
          <p:cNvSpPr/>
          <p:nvPr/>
        </p:nvSpPr>
        <p:spPr>
          <a:xfrm>
            <a:off x="836611" y="4097934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A13E618-B514-40DF-BCE5-4E7E8B28F62E}"/>
              </a:ext>
            </a:extLst>
          </p:cNvPr>
          <p:cNvSpPr/>
          <p:nvPr/>
        </p:nvSpPr>
        <p:spPr>
          <a:xfrm>
            <a:off x="836611" y="4273366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DEFD5A8D-7A9F-44A4-B6DC-01FB64C84D4F}"/>
              </a:ext>
            </a:extLst>
          </p:cNvPr>
          <p:cNvCxnSpPr>
            <a:stCxn id="19" idx="3"/>
            <a:endCxn id="7" idx="0"/>
          </p:cNvCxnSpPr>
          <p:nvPr/>
        </p:nvCxnSpPr>
        <p:spPr>
          <a:xfrm>
            <a:off x="2406962" y="1677938"/>
            <a:ext cx="2382361" cy="1127793"/>
          </a:xfrm>
          <a:prstGeom prst="bentConnector2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24156B28-B03F-41F1-8E5E-4C220AA841F2}"/>
              </a:ext>
            </a:extLst>
          </p:cNvPr>
          <p:cNvCxnSpPr>
            <a:cxnSpLocks/>
            <a:stCxn id="42" idx="3"/>
            <a:endCxn id="8" idx="2"/>
          </p:cNvCxnSpPr>
          <p:nvPr/>
        </p:nvCxnSpPr>
        <p:spPr>
          <a:xfrm flipV="1">
            <a:off x="2406962" y="3642223"/>
            <a:ext cx="4449671" cy="362255"/>
          </a:xfrm>
          <a:prstGeom prst="bentConnector2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2A52E99A-9734-495F-A1A4-6205594C5AA2}"/>
              </a:ext>
            </a:extLst>
          </p:cNvPr>
          <p:cNvCxnSpPr>
            <a:cxnSpLocks/>
            <a:stCxn id="28" idx="3"/>
            <a:endCxn id="9" idx="0"/>
          </p:cNvCxnSpPr>
          <p:nvPr/>
        </p:nvCxnSpPr>
        <p:spPr>
          <a:xfrm flipV="1">
            <a:off x="2406962" y="2805731"/>
            <a:ext cx="6516981" cy="123193"/>
          </a:xfrm>
          <a:prstGeom prst="bentConnector4">
            <a:avLst>
              <a:gd name="adj1" fmla="val 13727"/>
              <a:gd name="adj2" fmla="val 435343"/>
            </a:avLst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30165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F03A3F9-F094-4FE0-B335-D63B6D23746C}"/>
              </a:ext>
            </a:extLst>
          </p:cNvPr>
          <p:cNvSpPr/>
          <p:nvPr/>
        </p:nvSpPr>
        <p:spPr>
          <a:xfrm>
            <a:off x="1451559" y="1809601"/>
            <a:ext cx="3239354" cy="237006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container::</a:t>
            </a:r>
            <a:r>
              <a:rPr lang="en-US" dirty="0" err="1"/>
              <a:t>node_type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078F29-D93C-446E-BF4E-7622FF394A50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5A7F47B-68FB-4E3D-8B04-1D61951E8E29}"/>
              </a:ext>
            </a:extLst>
          </p:cNvPr>
          <p:cNvSpPr/>
          <p:nvPr/>
        </p:nvSpPr>
        <p:spPr>
          <a:xfrm>
            <a:off x="1906708" y="2534077"/>
            <a:ext cx="2329055" cy="5986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pointer to node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4A1D70-AAAA-48F2-A4D9-920CCCE3F9F1}"/>
              </a:ext>
            </a:extLst>
          </p:cNvPr>
          <p:cNvSpPr/>
          <p:nvPr/>
        </p:nvSpPr>
        <p:spPr>
          <a:xfrm>
            <a:off x="1906707" y="3132743"/>
            <a:ext cx="2329055" cy="5986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allocator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D304E3-324B-4940-9792-6723707F46A9}"/>
              </a:ext>
            </a:extLst>
          </p:cNvPr>
          <p:cNvSpPr/>
          <p:nvPr/>
        </p:nvSpPr>
        <p:spPr>
          <a:xfrm>
            <a:off x="6712434" y="2415164"/>
            <a:ext cx="2554579" cy="1094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FB5AAA7-E59D-473B-B453-06A0BFFD0BB2}"/>
              </a:ext>
            </a:extLst>
          </p:cNvPr>
          <p:cNvCxnSpPr>
            <a:stCxn id="3" idx="3"/>
            <a:endCxn id="5" idx="1"/>
          </p:cNvCxnSpPr>
          <p:nvPr/>
        </p:nvCxnSpPr>
        <p:spPr>
          <a:xfrm>
            <a:off x="4235763" y="2833410"/>
            <a:ext cx="2476671" cy="12916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97310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82638-CA68-4CD8-B237-5F1E3BD42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Splicing Maps and Sets (C++17)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BEE08C-C92E-45F7-8D03-844804167324}"/>
              </a:ext>
            </a:extLst>
          </p:cNvPr>
          <p:cNvSpPr/>
          <p:nvPr/>
        </p:nvSpPr>
        <p:spPr>
          <a:xfrm>
            <a:off x="447870" y="1420992"/>
            <a:ext cx="11644604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UnwindMapData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UtcPool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::map&lt;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T_ALLOC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EHSTATE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UWentry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endParaRPr lang="en-US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UWEntry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funcInfo.UnwindMap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Change entry to be keyed off new state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const_cast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&lt;T&amp;&gt;</a:t>
            </a:r>
            <a:r>
              <a:rPr lang="en-US" sz="2800" dirty="0"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UWEntry.first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 =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newState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6054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82638-CA68-4CD8-B237-5F1E3BD42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Splicing Maps and Sets (C++17)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BEE08C-C92E-45F7-8D03-844804167324}"/>
              </a:ext>
            </a:extLst>
          </p:cNvPr>
          <p:cNvSpPr/>
          <p:nvPr/>
        </p:nvSpPr>
        <p:spPr>
          <a:xfrm>
            <a:off x="447870" y="1420992"/>
            <a:ext cx="11644604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UnwindMapData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UtcPool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::map&lt;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T_ALLOC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EHSTATE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UWentry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endParaRPr lang="en-US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UWEntry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funcInfo.UnwindMap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Change entry to be keyed off new state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  auto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movedEntry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funcInfo.UnwindMap.extract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UWEntry.first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movedEntry.key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() =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newState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funcInfo.UnwindMap.insert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(move(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movedEntry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47629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F963C-96DD-41C4-903D-810458DDA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Splicing Maps and Sets (C++17)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B5C8AB2-04EC-4FA5-BEAB-BDF684E665C1}"/>
              </a:ext>
            </a:extLst>
          </p:cNvPr>
          <p:cNvSpPr/>
          <p:nvPr/>
        </p:nvSpPr>
        <p:spPr>
          <a:xfrm>
            <a:off x="838199" y="1545400"/>
            <a:ext cx="11067662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std::set set1 = {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4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1000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1234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-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67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1729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std::set set2 = {-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4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-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1000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1234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7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-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1729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print_ints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"set1"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set1);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print_ints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"set2"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set2);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set1.merge(set2);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set1 == {-1729, -1000, -67, -1, 1, 2, 4, 7, 1000,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         1234, 1729}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set2 == {2, 3, 1234}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print_ints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"set1, after merge"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set1);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print_ints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"set2, after merge"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set2);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2265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81F6-477E-41E8-8483-27B1051D3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Unordered Transparency (C++20)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8E39C6-7B23-4F0D-9D6A-35D3AEC1223A}"/>
              </a:ext>
            </a:extLst>
          </p:cNvPr>
          <p:cNvSpPr/>
          <p:nvPr/>
        </p:nvSpPr>
        <p:spPr>
          <a:xfrm>
            <a:off x="267788" y="1374509"/>
            <a:ext cx="1180229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example(std::set&lt;std::string&gt;&amp; s)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"hello world"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implicitly allocates memory :(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"hello 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sv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doesn't compile X(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(std::string(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"hello 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sv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allocates memory :(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example(std::set&lt;std::string, std::less&lt;&gt;&gt;&amp; s)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"hello world"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doesn't allocate memory but </a:t>
            </a:r>
            <a:r>
              <a:rPr lang="en-US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strlen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:/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"hello 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sv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doesn't allocate memory :D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2041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1672C-232F-4C79-9459-3B7ADAE55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Unordered Transparency (C++20)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3C850-E5A9-4A77-A5E7-42571957A7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C++14 transparent ordered associative containers extended to unordered containers</a:t>
            </a:r>
          </a:p>
          <a:p>
            <a:pPr marL="457200" lvl="1" indent="0">
              <a:buNone/>
            </a:pPr>
            <a:r>
              <a:rPr lang="en-US" dirty="0"/>
              <a:t>Then: std::map&lt;std::string, int, std::less&lt;&gt;&gt;</a:t>
            </a:r>
          </a:p>
          <a:p>
            <a:pPr marL="457200" lvl="1" indent="0">
              <a:buNone/>
            </a:pPr>
            <a:r>
              <a:rPr lang="en-US" dirty="0"/>
              <a:t>Now: std::</a:t>
            </a:r>
            <a:r>
              <a:rPr lang="en-US" dirty="0" err="1"/>
              <a:t>unordered_map</a:t>
            </a:r>
            <a:r>
              <a:rPr lang="en-US" dirty="0"/>
              <a:t>&lt;std::string, int, </a:t>
            </a:r>
            <a:r>
              <a:rPr lang="en-US" dirty="0" err="1"/>
              <a:t>ASpecialHash</a:t>
            </a:r>
            <a:r>
              <a:rPr lang="en-US" dirty="0"/>
              <a:t>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589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4AD4C5-3192-49B9-9F09-5F6B710C7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701" y="151717"/>
            <a:ext cx="89003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0347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186F0-C214-4845-8EED-0507528B8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Unordered Transparency (C++20)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DAE53F-68D0-4605-8410-43CBD62E1486}"/>
              </a:ext>
            </a:extLst>
          </p:cNvPr>
          <p:cNvSpPr/>
          <p:nvPr/>
        </p:nvSpPr>
        <p:spPr>
          <a:xfrm>
            <a:off x="435427" y="1279216"/>
            <a:ext cx="1148878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hasher {</a:t>
            </a:r>
          </a:p>
          <a:p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en-US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equal_to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has </a:t>
            </a:r>
            <a:r>
              <a:rPr lang="en-US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is_transparent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transparent_key_equal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std::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equal_to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&lt;&gt;;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std::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size_t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operator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()(std::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string_view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sv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    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std::hash&lt;std::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string_view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&gt;{}(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sv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example(std::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unordered_set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&lt;std::string, hasher&gt;&amp; s)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"hello world"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doesn't allocate memory but </a:t>
            </a:r>
            <a:r>
              <a:rPr lang="en-US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strlen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:/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"hello 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sv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doesn't allocate memory :D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79105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876E5-8C9D-4B3E-90C9-0AF7A129C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(Insert other MS cppcon talks on this slide)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C307E7-6804-47D2-9506-B73AD992C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93660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0D34D8-4F1C-4E29-80EE-6C307213C49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5321134" y="457200"/>
            <a:ext cx="8759103" cy="684305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A9143E3-1096-4488-897A-0897D50D9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talks from Microsoft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2F9403-3CAF-4640-AA19-7990AA09D3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5637441"/>
          </a:xfrm>
        </p:spPr>
        <p:txBody>
          <a:bodyPr numCol="2" spcCol="457200"/>
          <a:lstStyle/>
          <a:p>
            <a:r>
              <a:rPr lang="en-US" sz="1400" b="1" dirty="0">
                <a:latin typeface="+mn-lt"/>
              </a:rPr>
              <a:t>Monday, September 16th</a:t>
            </a:r>
          </a:p>
          <a:p>
            <a:r>
              <a:rPr lang="en-US" sz="1400" strike="sngStrike" dirty="0">
                <a:latin typeface="+mn-lt"/>
              </a:rPr>
              <a:t>14:00 – 15:00: </a:t>
            </a:r>
            <a:r>
              <a:rPr lang="en-US" sz="1400" u="sng" strike="sngStrike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Hello World From Scratch</a:t>
            </a:r>
            <a:r>
              <a:rPr lang="en-US" sz="1400" strike="sngStrike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strike="sngStrike" dirty="0">
                <a:latin typeface="+mn-lt"/>
              </a:rPr>
              <a:t>by Sy Brand and Peter </a:t>
            </a:r>
            <a:r>
              <a:rPr lang="en-US" sz="1400" strike="sngStrike" dirty="0" err="1">
                <a:latin typeface="+mn-lt"/>
              </a:rPr>
              <a:t>Bindels</a:t>
            </a:r>
            <a:endParaRPr lang="en-US" sz="1400" strike="sngStrike" dirty="0">
              <a:latin typeface="+mn-lt"/>
            </a:endParaRPr>
          </a:p>
          <a:p>
            <a:r>
              <a:rPr lang="en-US" sz="1400" strike="sngStrike" dirty="0">
                <a:latin typeface="+mn-lt"/>
              </a:rPr>
              <a:t>15:15 – 16:15: </a:t>
            </a:r>
            <a:r>
              <a:rPr lang="en-US" sz="1400" u="sng" strike="sngStrike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Programming with C++ Modules: Guide for the Working Programmer</a:t>
            </a:r>
            <a:r>
              <a:rPr lang="en-US" sz="1400" strike="sngStrike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strike="sngStrike" dirty="0">
                <a:latin typeface="+mn-lt"/>
              </a:rPr>
              <a:t>by Gabriel Dos Reis</a:t>
            </a:r>
          </a:p>
          <a:p>
            <a:r>
              <a:rPr lang="en-US" sz="1400" strike="sngStrike" dirty="0">
                <a:latin typeface="+mn-lt"/>
              </a:rPr>
              <a:t>16:45 – 17:45: </a:t>
            </a:r>
            <a:r>
              <a:rPr lang="en-US" sz="1400" u="sng" strike="sngStrike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Latest &amp; Greatest in Visual Studio 2019 for C++ Developers</a:t>
            </a:r>
            <a:r>
              <a:rPr lang="en-US" sz="1400" strike="sngStrike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strike="sngStrike" dirty="0">
                <a:latin typeface="+mn-lt"/>
              </a:rPr>
              <a:t>by Sy Brand and Marian Luparu</a:t>
            </a:r>
          </a:p>
          <a:p>
            <a:endParaRPr lang="en-US" sz="1400" b="1" dirty="0">
              <a:latin typeface="+mn-lt"/>
            </a:endParaRPr>
          </a:p>
          <a:p>
            <a:r>
              <a:rPr lang="en-US" sz="1400" b="1" dirty="0">
                <a:latin typeface="+mn-lt"/>
              </a:rPr>
              <a:t>Tuesday, September 17th</a:t>
            </a:r>
          </a:p>
          <a:p>
            <a:r>
              <a:rPr lang="en-US" sz="1400" strike="sngStrike" dirty="0">
                <a:latin typeface="+mn-lt"/>
              </a:rPr>
              <a:t>15:15 – 15:45: </a:t>
            </a:r>
            <a:r>
              <a:rPr lang="en-US" sz="1400" u="sng" strike="sngStrike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What’s New in Visual Studio Code for C++ Development – Remote Development, IntelliSense, Build/Debug, vcpkg, and More!</a:t>
            </a:r>
            <a:r>
              <a:rPr lang="en-US" sz="1400" strike="sngStrike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strike="sngStrike" dirty="0">
                <a:latin typeface="+mn-lt"/>
              </a:rPr>
              <a:t>by Tara Raj</a:t>
            </a:r>
          </a:p>
          <a:p>
            <a:r>
              <a:rPr lang="en-US" sz="1400" strike="sngStrike" dirty="0">
                <a:latin typeface="+mn-lt"/>
              </a:rPr>
              <a:t>15:50 – 16:10: </a:t>
            </a:r>
            <a:r>
              <a:rPr lang="en-US" sz="1400" u="sng" strike="sngStrike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(Ab)using Compiler Tools Summit</a:t>
            </a:r>
            <a:r>
              <a:rPr lang="en-US" sz="1400" strike="sngStrike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strike="sngStrike" dirty="0">
                <a:latin typeface="+mn-lt"/>
              </a:rPr>
              <a:t>by </a:t>
            </a:r>
            <a:r>
              <a:rPr lang="en-US" sz="1400" strike="sngStrike" dirty="0" err="1">
                <a:latin typeface="+mn-lt"/>
              </a:rPr>
              <a:t>Réka</a:t>
            </a:r>
            <a:r>
              <a:rPr lang="en-US" sz="1400" strike="sngStrike" dirty="0">
                <a:latin typeface="+mn-lt"/>
              </a:rPr>
              <a:t> </a:t>
            </a:r>
            <a:r>
              <a:rPr lang="en-US" sz="1400" strike="sngStrike" dirty="0" err="1">
                <a:latin typeface="+mn-lt"/>
              </a:rPr>
              <a:t>Kovács</a:t>
            </a:r>
            <a:endParaRPr lang="en-US" sz="1400" strike="sngStrike" dirty="0">
              <a:latin typeface="+mn-lt"/>
            </a:endParaRPr>
          </a:p>
          <a:p>
            <a:r>
              <a:rPr lang="en-US" sz="1400" strike="sngStrike" dirty="0"/>
              <a:t>15:50 – 16:10: </a:t>
            </a:r>
            <a:r>
              <a:rPr lang="en-US" sz="1400" u="sng" strike="sngStrike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C++ Standard Library “Little Things”</a:t>
            </a:r>
            <a:r>
              <a:rPr lang="en-US" sz="1400" strike="sngStrike" dirty="0">
                <a:latin typeface="+mn-lt"/>
              </a:rPr>
              <a:t> by Billy O’Neal</a:t>
            </a:r>
          </a:p>
          <a:p>
            <a:r>
              <a:rPr lang="en-US" sz="1400" dirty="0"/>
              <a:t>15:50 – 16:10: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Upgrade from “permissive C++” to “modern C++” with Visual Studio 2019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dirty="0">
                <a:latin typeface="+mn-lt"/>
              </a:rPr>
              <a:t>by Nick Uhlenhuth</a:t>
            </a:r>
          </a:p>
          <a:p>
            <a:endParaRPr lang="en-US" sz="1400" b="1" dirty="0">
              <a:latin typeface="+mn-lt"/>
            </a:endParaRPr>
          </a:p>
          <a:p>
            <a:endParaRPr lang="en-US" sz="1400" b="1" dirty="0">
              <a:latin typeface="+mn-lt"/>
            </a:endParaRPr>
          </a:p>
          <a:p>
            <a:endParaRPr lang="en-US" sz="1400" b="1" dirty="0">
              <a:latin typeface="+mn-lt"/>
            </a:endParaRPr>
          </a:p>
          <a:p>
            <a:endParaRPr lang="en-US" sz="1400" b="1" dirty="0">
              <a:latin typeface="+mn-lt"/>
            </a:endParaRPr>
          </a:p>
          <a:p>
            <a:endParaRPr lang="en-US" sz="1400" b="1" dirty="0">
              <a:latin typeface="+mn-lt"/>
            </a:endParaRPr>
          </a:p>
          <a:p>
            <a:r>
              <a:rPr lang="en-US" sz="1400" b="1" dirty="0">
                <a:latin typeface="+mn-lt"/>
              </a:rPr>
              <a:t>Wednesday, September 18th</a:t>
            </a:r>
          </a:p>
          <a:p>
            <a:r>
              <a:rPr lang="en-US" sz="1400" dirty="0">
                <a:latin typeface="+mn-lt"/>
              </a:rPr>
              <a:t>09:00 – 09:30: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How to Herd 1,000 Libraries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dirty="0">
                <a:latin typeface="+mn-lt"/>
              </a:rPr>
              <a:t>by Robert Schumacher</a:t>
            </a:r>
          </a:p>
          <a:p>
            <a:r>
              <a:rPr lang="en-US" sz="1400" dirty="0">
                <a:latin typeface="+mn-lt"/>
              </a:rPr>
              <a:t>14:00 – 15:00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C++ Sanitizers and Fuzzing for the Windows Platform Using New Compilers, Visual Studio, and Azure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dirty="0">
                <a:latin typeface="+mn-lt"/>
              </a:rPr>
              <a:t>by Jim Radigan</a:t>
            </a:r>
          </a:p>
          <a:p>
            <a:r>
              <a:rPr lang="en-US" sz="1400" dirty="0"/>
              <a:t>14:00 – 15:00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Lifetime analysis for everyone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dirty="0">
                <a:latin typeface="+mn-lt"/>
              </a:rPr>
              <a:t>by </a:t>
            </a:r>
            <a:r>
              <a:rPr lang="en-US" sz="1400" dirty="0" err="1">
                <a:latin typeface="+mn-lt"/>
              </a:rPr>
              <a:t>Gábor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Horváth</a:t>
            </a:r>
            <a:r>
              <a:rPr lang="en-US" sz="1400" dirty="0">
                <a:latin typeface="+mn-lt"/>
              </a:rPr>
              <a:t> and Matthias </a:t>
            </a:r>
            <a:r>
              <a:rPr lang="en-US" sz="1400" dirty="0" err="1">
                <a:latin typeface="+mn-lt"/>
              </a:rPr>
              <a:t>Gehre</a:t>
            </a:r>
            <a:endParaRPr lang="en-US" sz="1400" dirty="0">
              <a:latin typeface="+mn-lt"/>
            </a:endParaRPr>
          </a:p>
          <a:p>
            <a:r>
              <a:rPr lang="en-US" sz="1400" dirty="0">
                <a:latin typeface="+mn-lt"/>
              </a:rPr>
              <a:t>16:45 – 17:45: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Killing Uninitialized Memory: </a:t>
            </a:r>
            <a:r>
              <a:rPr lang="en-US" sz="1400" u="sng" dirty="0" err="1">
                <a:solidFill>
                  <a:schemeClr val="accent2">
                    <a:lumMod val="75000"/>
                  </a:schemeClr>
                </a:solidFill>
                <a:latin typeface="+mn-lt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Prot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dirty="0">
                <a:latin typeface="+mn-lt"/>
              </a:rPr>
              <a:t>by Joe </a:t>
            </a:r>
            <a:r>
              <a:rPr lang="en-US" sz="1400" dirty="0" err="1">
                <a:latin typeface="+mn-lt"/>
              </a:rPr>
              <a:t>Bialek</a:t>
            </a:r>
            <a:r>
              <a:rPr lang="en-US" sz="1400" dirty="0">
                <a:latin typeface="+mn-lt"/>
              </a:rPr>
              <a:t> and Shayne Hiet-Block</a:t>
            </a:r>
          </a:p>
          <a:p>
            <a:endParaRPr lang="en-US" sz="1400" dirty="0">
              <a:latin typeface="+mn-lt"/>
            </a:endParaRPr>
          </a:p>
          <a:p>
            <a:r>
              <a:rPr lang="en-US" sz="1400" b="1" dirty="0">
                <a:latin typeface="+mn-lt"/>
              </a:rPr>
              <a:t>Thursday, September 19th</a:t>
            </a:r>
          </a:p>
          <a:p>
            <a:r>
              <a:rPr lang="en-US" sz="1400" dirty="0">
                <a:latin typeface="+mn-lt"/>
              </a:rPr>
              <a:t>15:15 – 15:45: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Don’t Package Your Libraries, Write </a:t>
            </a:r>
            <a:r>
              <a:rPr lang="en-US" sz="1400" u="sng" dirty="0" err="1">
                <a:solidFill>
                  <a:schemeClr val="accent2">
                    <a:lumMod val="75000"/>
                  </a:schemeClr>
                </a:solidFill>
                <a:latin typeface="+mn-lt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Packagable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Libraries! (Part 2)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dirty="0">
                <a:latin typeface="+mn-lt"/>
              </a:rPr>
              <a:t>by Robert Schumacher</a:t>
            </a:r>
          </a:p>
          <a:p>
            <a:r>
              <a:rPr lang="en-US" sz="1400" dirty="0">
                <a:latin typeface="+mn-lt"/>
              </a:rPr>
              <a:t>16:45 – 17:45: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Floating-Point </a:t>
            </a:r>
            <a:r>
              <a:rPr lang="en-US" sz="1400" u="sng" dirty="0" err="1">
                <a:solidFill>
                  <a:schemeClr val="accent2">
                    <a:lumMod val="75000"/>
                  </a:schemeClr>
                </a:solidFill>
                <a:latin typeface="+mn-lt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charconv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 Making Your Code 10x Faster With C++17’s Final Boss</a:t>
            </a:r>
            <a:r>
              <a:rPr lang="en-US" sz="1400" dirty="0">
                <a:latin typeface="+mn-lt"/>
              </a:rPr>
              <a:t> by Stephan T. Lavavej</a:t>
            </a:r>
          </a:p>
          <a:p>
            <a:endParaRPr lang="en-US" sz="1400" dirty="0">
              <a:latin typeface="+mn-lt"/>
            </a:endParaRPr>
          </a:p>
          <a:p>
            <a:r>
              <a:rPr lang="en-US" sz="1400" b="1" dirty="0">
                <a:latin typeface="+mn-lt"/>
              </a:rPr>
              <a:t>Friday, September 20th</a:t>
            </a:r>
          </a:p>
          <a:p>
            <a:r>
              <a:rPr lang="en-US" sz="1400" dirty="0">
                <a:latin typeface="+mn-lt"/>
              </a:rPr>
              <a:t>16:15 – 18:00: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De-fragmenting C++: Making Exceptions and RTTI More Affordable and Usable (“Simplifying C++” #6 of N)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dirty="0">
                <a:latin typeface="+mn-lt"/>
              </a:rPr>
              <a:t>by Herb Sutter</a:t>
            </a:r>
          </a:p>
          <a:p>
            <a:endParaRPr lang="en-US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429382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2D33F-2C56-4557-89BE-C8AD6497C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all!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35E24-0A3F-40F4-B77A-BD86A2DDE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Talk materials at </a:t>
            </a:r>
            <a:r>
              <a:rPr lang="en-US" dirty="0">
                <a:hlinkClick r:id="rId2"/>
              </a:rPr>
              <a:t>https://github.com/BillyONeal/14_cpp_features_in_40_minutes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55790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1011B-7186-4BAB-AB33-8D5E4B87C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A2B7C-B1C4-494A-A82A-3C7D78476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65427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7D1F7-7F12-4E79-8B5A-03ED613A0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23422" cy="1325563"/>
          </a:xfrm>
        </p:spPr>
        <p:txBody>
          <a:bodyPr/>
          <a:lstStyle/>
          <a:p>
            <a:r>
              <a:rPr lang="en-US" dirty="0"/>
              <a:t>Increasing safety of unions: std::variant (C++17)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EDEE7-7174-4711-8342-F7980B0E0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Tagged / discriminated union which keeps track of which union member is active.</a:t>
            </a:r>
          </a:p>
          <a:p>
            <a:r>
              <a:rPr lang="en-US"/>
              <a:t>Multiples of the same type are allowed: variant&lt;int, int, int&gt;.</a:t>
            </a:r>
          </a:p>
          <a:p>
            <a:r>
              <a:rPr lang="en-US"/>
              <a:t>Supports visitation scenarios, useful in cases like collision modeling.</a:t>
            </a:r>
          </a:p>
        </p:txBody>
      </p:sp>
    </p:spTree>
    <p:extLst>
      <p:ext uri="{BB962C8B-B14F-4D97-AF65-F5344CB8AC3E}">
        <p14:creationId xmlns:p14="http://schemas.microsoft.com/office/powerpoint/2010/main" val="40884660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A1754A-851F-4729-8856-3CBFEA8C7653}"/>
              </a:ext>
            </a:extLst>
          </p:cNvPr>
          <p:cNvSpPr/>
          <p:nvPr/>
        </p:nvSpPr>
        <p:spPr>
          <a:xfrm>
            <a:off x="652450" y="1305341"/>
            <a:ext cx="10800306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JsonArray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{};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JsonObject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{};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JsonNumber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{};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std::variant&lt;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JsonArray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JsonObject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JsonNumber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parse_json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const char*</a:t>
            </a:r>
            <a:r>
              <a:rPr lang="en-US" sz="2400" dirty="0">
                <a:latin typeface="Consolas" panose="020B0609020204030204" pitchFamily="49" charset="0"/>
              </a:rPr>
              <a:t>);</a:t>
            </a:r>
          </a:p>
          <a:p>
            <a:endParaRPr lang="en-US" sz="24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expected the user to say "42", but said "{42}":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v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parse_json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"{42}"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v.index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gets the active variant member index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std::get&lt;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JsonNumber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&gt;(v);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throws </a:t>
            </a:r>
            <a:r>
              <a:rPr lang="en-US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bad_variant_access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std::get&lt;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JsonObject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&gt;(v);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returns reference to the </a:t>
            </a:r>
            <a:r>
              <a:rPr lang="en-US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JsonObject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std::get&lt;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&gt;(v);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also </a:t>
            </a:r>
            <a:r>
              <a:rPr lang="en-US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bad_variant_access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std::get&lt;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&gt;(v);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ok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destructor of the active variant member called automatically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4F8DE1A-0AA3-4301-A9FB-2B23EFD1F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44916" cy="1325563"/>
          </a:xfrm>
        </p:spPr>
        <p:txBody>
          <a:bodyPr/>
          <a:lstStyle/>
          <a:p>
            <a:r>
              <a:rPr lang="en-US" dirty="0"/>
              <a:t>Increasing safety of unions: std::variant (C++17)</a:t>
            </a:r>
          </a:p>
        </p:txBody>
      </p:sp>
    </p:spTree>
    <p:extLst>
      <p:ext uri="{BB962C8B-B14F-4D97-AF65-F5344CB8AC3E}">
        <p14:creationId xmlns:p14="http://schemas.microsoft.com/office/powerpoint/2010/main" val="62001281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8C884-41F6-48D1-A342-AD2DF13C1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6071" cy="1325563"/>
          </a:xfrm>
        </p:spPr>
        <p:txBody>
          <a:bodyPr/>
          <a:lstStyle/>
          <a:p>
            <a:r>
              <a:rPr lang="en-US" dirty="0"/>
              <a:t>Increasing safety of unions: std::variant (C++17)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00D08-5121-40AF-A3BE-FCF68D3F0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Conversions are handled for you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3D1A512-D4C5-49CA-9857-8C0C54000409}"/>
              </a:ext>
            </a:extLst>
          </p:cNvPr>
          <p:cNvSpPr/>
          <p:nvPr/>
        </p:nvSpPr>
        <p:spPr>
          <a:xfrm>
            <a:off x="876580" y="3134867"/>
            <a:ext cx="881058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std::variant&lt;std::string,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 g() {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  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"hello world"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0499566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30421-84B6-4EEF-8395-80F3EABF9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6071" cy="1325563"/>
          </a:xfrm>
        </p:spPr>
        <p:txBody>
          <a:bodyPr/>
          <a:lstStyle/>
          <a:p>
            <a:r>
              <a:rPr lang="en-US" dirty="0"/>
              <a:t>Increasing safety of unions: std::variant (C++17)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F19438-18FB-443D-84A3-F64E1E9526DB}"/>
              </a:ext>
            </a:extLst>
          </p:cNvPr>
          <p:cNvSpPr/>
          <p:nvPr/>
        </p:nvSpPr>
        <p:spPr>
          <a:xfrm>
            <a:off x="1018373" y="1333486"/>
            <a:ext cx="807435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stdio.h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&lt;string&gt;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&lt;variant&gt;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Success {};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Failure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std::string message;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std::variant&lt;Success, Failure&gt;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do_thing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    if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 {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for large values of 2?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        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Failure{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"Math is broken"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Success{};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4425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70955FC-ABF9-4AF5-BAD6-54B144E6E2D8}"/>
              </a:ext>
            </a:extLst>
          </p:cNvPr>
          <p:cNvSpPr txBox="1"/>
          <p:nvPr/>
        </p:nvSpPr>
        <p:spPr>
          <a:xfrm>
            <a:off x="658738" y="1687731"/>
            <a:ext cx="10874523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    auto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result =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do_thing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    switch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result.index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()) {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        case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>
                <a:solidFill>
                  <a:srgbClr val="09885A"/>
                </a:solidFill>
                <a:latin typeface="Consolas" panose="020B0609020204030204" pitchFamily="49" charset="0"/>
              </a:rPr>
              <a:t>0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US" sz="2000">
                <a:solidFill>
                  <a:srgbClr val="008000"/>
                </a:solidFill>
                <a:latin typeface="Consolas" panose="020B0609020204030204" pitchFamily="49" charset="0"/>
              </a:rPr>
              <a:t>// active member is Success</a:t>
            </a:r>
            <a:endParaRPr lang="en-US" sz="20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           puts(</a:t>
            </a:r>
            <a:r>
              <a:rPr lang="en-US" sz="2000">
                <a:solidFill>
                  <a:srgbClr val="A31515"/>
                </a:solidFill>
                <a:latin typeface="Consolas" panose="020B0609020204030204" pitchFamily="49" charset="0"/>
              </a:rPr>
              <a:t>"Success"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        case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>
                <a:solidFill>
                  <a:srgbClr val="09885A"/>
                </a:solidFill>
                <a:latin typeface="Consolas" panose="020B0609020204030204" pitchFamily="49" charset="0"/>
              </a:rPr>
              <a:t>1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           puts(</a:t>
            </a:r>
            <a:r>
              <a:rPr lang="en-US" sz="2000">
                <a:solidFill>
                  <a:srgbClr val="A31515"/>
                </a:solidFill>
                <a:latin typeface="Consolas" panose="020B0609020204030204" pitchFamily="49" charset="0"/>
              </a:rPr>
              <a:t>"Failure:"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           puts(std::get&lt;Failure&gt;(result).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message.c_str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000">
                <a:solidFill>
                  <a:srgbClr val="008000"/>
                </a:solidFill>
                <a:latin typeface="Consolas" panose="020B0609020204030204" pitchFamily="49" charset="0"/>
              </a:rPr>
              <a:t>// variant took care of destroying the string inside</a:t>
            </a:r>
            <a:endParaRPr lang="en-US" sz="20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            break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BA44958-B44E-4743-A138-934AC2D60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19338" cy="1325563"/>
          </a:xfrm>
        </p:spPr>
        <p:txBody>
          <a:bodyPr/>
          <a:lstStyle/>
          <a:p>
            <a:r>
              <a:rPr lang="en-US" dirty="0"/>
              <a:t>Increasing safety of unions: std::variant (C++17)</a:t>
            </a:r>
          </a:p>
        </p:txBody>
      </p:sp>
    </p:spTree>
    <p:extLst>
      <p:ext uri="{BB962C8B-B14F-4D97-AF65-F5344CB8AC3E}">
        <p14:creationId xmlns:p14="http://schemas.microsoft.com/office/powerpoint/2010/main" val="981726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7B043-4EEE-4D8F-BF4F-A1B6EB5D9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3468" y="365125"/>
            <a:ext cx="9440332" cy="1325563"/>
          </a:xfrm>
        </p:spPr>
        <p:txBody>
          <a:bodyPr>
            <a:normAutofit/>
          </a:bodyPr>
          <a:lstStyle/>
          <a:p>
            <a:r>
              <a:rPr lang="en-US" dirty="0"/>
              <a:t>This talk in a nutshell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08C5041-611C-44CE-AC95-4603E226E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200" y="570706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D3C2C-3537-4851-864A-38B8D7A63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Go to the compiler feature support page on </a:t>
            </a:r>
            <a:r>
              <a:rPr lang="en-US" dirty="0" err="1"/>
              <a:t>cppreference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https://en.cppreference.com/w/cpp/compiler_support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and look at *all* the things voted in, not just headline ones about which people usually write talks.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100" dirty="0"/>
              <a:t>Walnut.png from: </a:t>
            </a:r>
            <a:r>
              <a:rPr lang="en-US" sz="1100" dirty="0">
                <a:hlinkClick r:id="rId4"/>
              </a:rPr>
              <a:t>https://en.wikipedia.org/wiki/Template:Nutshell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36581980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DB63E-473C-47DD-86C1-CC6F75C62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Behavior for each type: std::visit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C86C4A-3B91-44ED-BD70-94EF0D9C47A4}"/>
              </a:ext>
            </a:extLst>
          </p:cNvPr>
          <p:cNvSpPr/>
          <p:nvPr/>
        </p:nvSpPr>
        <p:spPr>
          <a:xfrm>
            <a:off x="561898" y="1227488"/>
            <a:ext cx="1141102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Visitor {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  void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Success&amp;)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  puts(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"Success"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Failure&amp; f)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  puts(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"Failure"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  puts(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f.message.c_str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std::visit(Visitor{},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do_thing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</p:txBody>
      </p:sp>
    </p:spTree>
    <p:extLst>
      <p:ext uri="{BB962C8B-B14F-4D97-AF65-F5344CB8AC3E}">
        <p14:creationId xmlns:p14="http://schemas.microsoft.com/office/powerpoint/2010/main" val="30336878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05307-F8AE-477B-BD06-47CB5D8FF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std::visit passing through return types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892BF2C-E82F-49F2-A5FA-451DF5832E38}"/>
              </a:ext>
            </a:extLst>
          </p:cNvPr>
          <p:cNvSpPr/>
          <p:nvPr/>
        </p:nvSpPr>
        <p:spPr>
          <a:xfrm>
            <a:off x="907278" y="1416149"/>
            <a:ext cx="895456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&lt;</a:t>
            </a:r>
            <a:r>
              <a:rPr lang="en-US" err="1">
                <a:solidFill>
                  <a:srgbClr val="A31515"/>
                </a:solidFill>
                <a:latin typeface="Consolas" panose="020B0609020204030204" pitchFamily="49" charset="0"/>
              </a:rPr>
              <a:t>Windows.h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&gt;</a:t>
            </a:r>
            <a:endParaRPr lang="en-US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HResultVisitor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HRESULT operator()([[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maybe_unused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]]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Success&amp; s)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        return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S_OK;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HRESULT operator()([[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maybe_unused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]]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Failure&amp; f)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        return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E_FAIL;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extern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"C"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HRESULT __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stdcall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some_c_api_wrapper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en-US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    return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std::visit(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HResultVisitor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{},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do_thing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77526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6D72E-F781-4A00-8440-15B1A83C3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Multiple variants: collision modeling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4FEAEE7-D4DC-4875-A6AA-8581194C8265}"/>
              </a:ext>
            </a:extLst>
          </p:cNvPr>
          <p:cNvSpPr/>
          <p:nvPr/>
        </p:nvSpPr>
        <p:spPr>
          <a:xfrm>
            <a:off x="950006" y="1547131"/>
            <a:ext cx="10830371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 sz="2000">
                <a:solidFill>
                  <a:srgbClr val="A31515"/>
                </a:solidFill>
                <a:latin typeface="Consolas" panose="020B0609020204030204" pitchFamily="49" charset="0"/>
              </a:rPr>
              <a:t>&lt;</a:t>
            </a:r>
            <a:r>
              <a:rPr lang="en-US" sz="2000" err="1">
                <a:solidFill>
                  <a:srgbClr val="A31515"/>
                </a:solidFill>
                <a:latin typeface="Consolas" panose="020B0609020204030204" pitchFamily="49" charset="0"/>
              </a:rPr>
              <a:t>stdio.h</a:t>
            </a:r>
            <a:r>
              <a:rPr lang="en-US" sz="2000">
                <a:solidFill>
                  <a:srgbClr val="A31515"/>
                </a:solidFill>
                <a:latin typeface="Consolas" panose="020B0609020204030204" pitchFamily="49" charset="0"/>
              </a:rPr>
              <a:t>&gt;</a:t>
            </a:r>
            <a:endParaRPr lang="en-US" sz="20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 sz="2000">
                <a:solidFill>
                  <a:srgbClr val="A31515"/>
                </a:solidFill>
                <a:latin typeface="Consolas" panose="020B0609020204030204" pitchFamily="49" charset="0"/>
              </a:rPr>
              <a:t>&lt;variant&gt;</a:t>
            </a:r>
            <a:endParaRPr lang="en-US" sz="20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LeftClick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{};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RightClick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{};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ClickType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= std::variant&lt;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LeftClick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RightClick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b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Button {};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Widget {};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TextBox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{};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TargetType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= std::variant&lt;Button, Widget,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TextBox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b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HandleCollision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ClickType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&amp; click, </a:t>
            </a:r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TargetType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&amp; target);</a:t>
            </a:r>
            <a:endParaRPr lang="en-US" sz="20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510032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7EEF16-D335-48C5-BE8E-9994A97B5706}"/>
              </a:ext>
            </a:extLst>
          </p:cNvPr>
          <p:cNvSpPr/>
          <p:nvPr/>
        </p:nvSpPr>
        <p:spPr>
          <a:xfrm>
            <a:off x="215069" y="781542"/>
            <a:ext cx="576698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HandleCollision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ClickType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&amp; click,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TargetType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&amp; target) {</a:t>
            </a:r>
          </a:p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Visitor {</a:t>
            </a:r>
          </a:p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LeftClick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, Button)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puts(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"Button was left clicked"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LeftClick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, Widget)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puts(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"Widget was left clicked"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LeftClick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TextBox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puts(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err="1">
                <a:solidFill>
                  <a:srgbClr val="A31515"/>
                </a:solidFill>
                <a:latin typeface="Consolas" panose="020B0609020204030204" pitchFamily="49" charset="0"/>
              </a:rPr>
              <a:t>TextBox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 was left clicked"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57484E5-BD2C-4B05-9E4E-CB464DAF8516}"/>
              </a:ext>
            </a:extLst>
          </p:cNvPr>
          <p:cNvSpPr/>
          <p:nvPr/>
        </p:nvSpPr>
        <p:spPr>
          <a:xfrm>
            <a:off x="6034755" y="698591"/>
            <a:ext cx="6096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RightClick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, Button)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puts(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"Button was right clicked"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RightClick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, Widget)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puts(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"Widget was right clicked"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RightClick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TextBox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puts(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err="1">
                <a:solidFill>
                  <a:srgbClr val="A31515"/>
                </a:solidFill>
                <a:latin typeface="Consolas" panose="020B0609020204030204" pitchFamily="49" charset="0"/>
              </a:rPr>
              <a:t>TextBox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 was right clicked"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std::visit(Visitor{}, click, target);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5384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5FD1E-148E-44A8-98C5-9568B72A2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talk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2E9D6A-B65C-4D1C-A8D0-CCF42952A38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 lang="en-US" dirty="0"/>
              <a:t>Feature test macros (C++20)</a:t>
            </a:r>
          </a:p>
          <a:p>
            <a:pPr lvl="1"/>
            <a:r>
              <a:rPr lang="en-US" dirty="0" err="1"/>
              <a:t>starts_with</a:t>
            </a:r>
            <a:r>
              <a:rPr lang="en-US" dirty="0"/>
              <a:t> + </a:t>
            </a:r>
            <a:r>
              <a:rPr lang="en-US" dirty="0" err="1"/>
              <a:t>ends_with</a:t>
            </a:r>
            <a:r>
              <a:rPr lang="en-US" dirty="0"/>
              <a:t> (C++20)</a:t>
            </a:r>
          </a:p>
          <a:p>
            <a:pPr lvl="1"/>
            <a:r>
              <a:rPr lang="en-US" dirty="0"/>
              <a:t>std::clamp (C++17)</a:t>
            </a:r>
          </a:p>
          <a:p>
            <a:pPr lvl="1"/>
            <a:r>
              <a:rPr lang="en-US" dirty="0"/>
              <a:t>std::exchange (C++14)</a:t>
            </a:r>
          </a:p>
          <a:p>
            <a:pPr lvl="1"/>
            <a:r>
              <a:rPr lang="en-US" dirty="0"/>
              <a:t>Variadic </a:t>
            </a:r>
            <a:r>
              <a:rPr lang="en-US" dirty="0" err="1"/>
              <a:t>lock_guard</a:t>
            </a:r>
            <a:r>
              <a:rPr lang="en-US" dirty="0"/>
              <a:t> (C++17)</a:t>
            </a:r>
          </a:p>
          <a:p>
            <a:pPr lvl="1"/>
            <a:r>
              <a:rPr lang="en-US" dirty="0"/>
              <a:t>Parallel Algorithms (C++17)</a:t>
            </a:r>
          </a:p>
          <a:p>
            <a:pPr lvl="1"/>
            <a:r>
              <a:rPr lang="en-US" dirty="0"/>
              <a:t>Associative contains (C++20)</a:t>
            </a:r>
          </a:p>
          <a:p>
            <a:pPr lvl="1"/>
            <a:r>
              <a:rPr lang="en-US" dirty="0"/>
              <a:t>Splicing Maps and Sets (C++17)</a:t>
            </a:r>
          </a:p>
          <a:p>
            <a:pPr lvl="1"/>
            <a:r>
              <a:rPr lang="en-US" dirty="0"/>
              <a:t>Unordered transparency (C++20)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018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7F971-4D47-4F3E-AC9E-9D315AE9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Test Macros (C++20)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2ED0E-DF75-456B-AA2C-E23DF38147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 if the compiler or standard library implements a given feature for the current build mode</a:t>
            </a:r>
          </a:p>
          <a:p>
            <a:r>
              <a:rPr lang="en-US" dirty="0"/>
              <a:t>Core features: </a:t>
            </a:r>
            <a:r>
              <a:rPr lang="en-US" dirty="0">
                <a:hlinkClick r:id="rId2"/>
              </a:rPr>
              <a:t>http://eel.is/c++draft/cpp.predefined</a:t>
            </a:r>
            <a:endParaRPr lang="en-US" dirty="0"/>
          </a:p>
          <a:p>
            <a:r>
              <a:rPr lang="en-US" dirty="0"/>
              <a:t>Library features: </a:t>
            </a:r>
            <a:r>
              <a:rPr lang="en-US" dirty="0">
                <a:hlinkClick r:id="rId3"/>
              </a:rPr>
              <a:t>http://eel.is/c++draft/support.limits.general</a:t>
            </a:r>
            <a:endParaRPr lang="en-US" dirty="0"/>
          </a:p>
          <a:p>
            <a:r>
              <a:rPr lang="en-US" dirty="0"/>
              <a:t>Examples of proper use from </a:t>
            </a:r>
            <a:r>
              <a:rPr lang="en-US" dirty="0">
                <a:hlinkClick r:id="rId4"/>
              </a:rPr>
              <a:t>http://eel.is/c++draft/cpp.cond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420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0A70B-EBD5-47AF-BD93-A438D44E3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Test Macros (C++20)</a:t>
            </a:r>
          </a:p>
        </p:txBody>
      </p:sp>
      <p:pic>
        <p:nvPicPr>
          <p:cNvPr id="4" name="Picture 3" descr="How to use Library feature test macros">
            <a:extLst>
              <a:ext uri="{FF2B5EF4-FFF2-40B4-BE49-F238E27FC236}">
                <a16:creationId xmlns:a16="http://schemas.microsoft.com/office/drawing/2014/main" id="{1115FBEF-565B-49AD-B74F-C777914D8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58" y="1316309"/>
            <a:ext cx="10366192" cy="4977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998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B1F1E-733A-4851-8D79-01BE9BF7B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starts_with</a:t>
            </a:r>
            <a:r>
              <a:rPr lang="en-US" dirty="0"/>
              <a:t> and </a:t>
            </a:r>
            <a:r>
              <a:rPr lang="en-US" dirty="0" err="1"/>
              <a:t>ends_with</a:t>
            </a:r>
            <a:r>
              <a:rPr lang="en-US" dirty="0"/>
              <a:t> (C++20)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3A34B-16DB-4F24-BC69-91FC64746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Exactly what it says: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F5C312-2885-4F03-8BF0-2E2112862E58}"/>
              </a:ext>
            </a:extLst>
          </p:cNvPr>
          <p:cNvSpPr/>
          <p:nvPr/>
        </p:nvSpPr>
        <p:spPr>
          <a:xfrm>
            <a:off x="915425" y="2351832"/>
            <a:ext cx="10438375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namespace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std::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string_view_literals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constexpr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 =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"hello </a:t>
            </a:r>
            <a:r>
              <a:rPr lang="en-US" sz="2800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world"sv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static_assert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s.starts_with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2800" dirty="0" err="1">
                <a:solidFill>
                  <a:srgbClr val="A31515"/>
                </a:solidFill>
                <a:latin typeface="Consolas" panose="020B0609020204030204" pitchFamily="49" charset="0"/>
              </a:rPr>
              <a:t>hello"sv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static_assert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(!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s.ends_with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2800" dirty="0" err="1">
                <a:solidFill>
                  <a:srgbClr val="A31515"/>
                </a:solidFill>
                <a:latin typeface="Consolas" panose="020B0609020204030204" pitchFamily="49" charset="0"/>
              </a:rPr>
              <a:t>hello"sv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static_assert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(!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s.starts_with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 </a:t>
            </a:r>
            <a:r>
              <a:rPr lang="en-US" sz="2800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world"sv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static_assert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s.ends_with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 </a:t>
            </a:r>
            <a:r>
              <a:rPr lang="en-US" sz="2800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world"sv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91104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OFT BLACK TEMPLATE">
  <a:themeElements>
    <a:clrScheme name="Visual Studio 2019 Launch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5C2D91"/>
      </a:accent1>
      <a:accent2>
        <a:srgbClr val="0078D4"/>
      </a:accent2>
      <a:accent3>
        <a:srgbClr val="00BCF2"/>
      </a:accent3>
      <a:accent4>
        <a:srgbClr val="BAD80A"/>
      </a:accent4>
      <a:accent5>
        <a:srgbClr val="737373"/>
      </a:accent5>
      <a:accent6>
        <a:srgbClr val="E6E6E6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VisualStudio2019Launch_Template_V5  -  Read-Only" id="{41492971-D0A0-478E-A702-03C08109479B}" vid="{19A2819E-2B8E-49E8-8E52-15186966969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2489</Words>
  <Application>Microsoft Office PowerPoint</Application>
  <PresentationFormat>Widescreen</PresentationFormat>
  <Paragraphs>603</Paragraphs>
  <Slides>53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53</vt:i4>
      </vt:variant>
    </vt:vector>
  </HeadingPairs>
  <TitlesOfParts>
    <vt:vector size="63" baseType="lpstr">
      <vt:lpstr>Arial</vt:lpstr>
      <vt:lpstr>Calibri</vt:lpstr>
      <vt:lpstr>Calibri Light</vt:lpstr>
      <vt:lpstr>Consolas</vt:lpstr>
      <vt:lpstr>Segoe UI</vt:lpstr>
      <vt:lpstr>Segoe UI Semibold</vt:lpstr>
      <vt:lpstr>Segoe UI Semilight</vt:lpstr>
      <vt:lpstr>Wingdings</vt:lpstr>
      <vt:lpstr>Office Theme</vt:lpstr>
      <vt:lpstr>SOFT BLACK TEMPLATE</vt:lpstr>
      <vt:lpstr>C++ Standard Library ‘Little Things’</vt:lpstr>
      <vt:lpstr>Come say hi 🗣  Visit our Microsoft booth</vt:lpstr>
      <vt:lpstr>👓 Help us learn  📝 Take our survey https://aka.ms/cppcon  🎁 And have a chance to win an Xbox One S</vt:lpstr>
      <vt:lpstr>PowerPoint Presentation</vt:lpstr>
      <vt:lpstr>This talk in a nutshell</vt:lpstr>
      <vt:lpstr>In this talk</vt:lpstr>
      <vt:lpstr>Feature Test Macros (C++20)</vt:lpstr>
      <vt:lpstr>Feature Test Macros (C++20)</vt:lpstr>
      <vt:lpstr>starts_with and ends_with (C++20)</vt:lpstr>
      <vt:lpstr>std::clamp (C++17)</vt:lpstr>
      <vt:lpstr>std::exchange (C++14)</vt:lpstr>
      <vt:lpstr>std::exchange (C++14)</vt:lpstr>
      <vt:lpstr>std::exchange (C++14)</vt:lpstr>
      <vt:lpstr>Variadic lock_guard: scoped_lock (C++17)</vt:lpstr>
      <vt:lpstr>scoped_lock (C++17)</vt:lpstr>
      <vt:lpstr>scoped_lock (C++17)</vt:lpstr>
      <vt:lpstr>Parallel Algorithms (C++17)</vt:lpstr>
      <vt:lpstr>Parallel Algorithms (C++17)</vt:lpstr>
      <vt:lpstr>Parallel Algorithms (C++17)</vt:lpstr>
      <vt:lpstr>Parallel Algorithms (C++17)</vt:lpstr>
      <vt:lpstr>Parallel Algorithms (C++17)</vt:lpstr>
      <vt:lpstr>Parallel  Algorithms (C++17)</vt:lpstr>
      <vt:lpstr>Contains (C++20)</vt:lpstr>
      <vt:lpstr>Contains (C++20)</vt:lpstr>
      <vt:lpstr>Splicing Maps and Sets (C++17)</vt:lpstr>
      <vt:lpstr>Splicing Maps and Sets (C++17)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Splicing Maps and Sets (C++17)</vt:lpstr>
      <vt:lpstr>Splicing Maps and Sets (C++17)</vt:lpstr>
      <vt:lpstr>Splicing Maps and Sets (C++17)</vt:lpstr>
      <vt:lpstr>Unordered Transparency (C++20)</vt:lpstr>
      <vt:lpstr>Unordered Transparency (C++20)</vt:lpstr>
      <vt:lpstr>Unordered Transparency (C++20)</vt:lpstr>
      <vt:lpstr>(Insert other MS cppcon talks on this slide)</vt:lpstr>
      <vt:lpstr>Other talks from Microsoft</vt:lpstr>
      <vt:lpstr>Thanks all!</vt:lpstr>
      <vt:lpstr>Backup Slides</vt:lpstr>
      <vt:lpstr>Increasing safety of unions: std::variant (C++17)</vt:lpstr>
      <vt:lpstr>Increasing safety of unions: std::variant (C++17)</vt:lpstr>
      <vt:lpstr>Increasing safety of unions: std::variant (C++17)</vt:lpstr>
      <vt:lpstr>Increasing safety of unions: std::variant (C++17)</vt:lpstr>
      <vt:lpstr>Increasing safety of unions: std::variant (C++17)</vt:lpstr>
      <vt:lpstr>Behavior for each type: std::visit</vt:lpstr>
      <vt:lpstr>std::visit passing through return types</vt:lpstr>
      <vt:lpstr>Multiple variants: collision modeling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2019-09-16T17:50:12Z</dcterms:created>
  <dcterms:modified xsi:type="dcterms:W3CDTF">2019-09-16T18:23:52Z</dcterms:modified>
</cp:coreProperties>
</file>